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6742113" cy="9872663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603" y="8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3C93-2848-47D2-A952-AC7EF62DA9B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22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3C93-2848-47D2-A952-AC7EF62DA9B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578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3C93-2848-47D2-A952-AC7EF62DA9B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408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3C93-2848-47D2-A952-AC7EF62DA9B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9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3C93-2848-47D2-A952-AC7EF62DA9B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427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3C93-2848-47D2-A952-AC7EF62DA9B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634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3C93-2848-47D2-A952-AC7EF62DA9B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748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3C93-2848-47D2-A952-AC7EF62DA9B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727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3C93-2848-47D2-A952-AC7EF62DA9B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726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3C93-2848-47D2-A952-AC7EF62DA9B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307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3C93-2848-47D2-A952-AC7EF62DA9B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34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43C93-2848-47D2-A952-AC7EF62DA9B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02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pworthhospital.nhs.uk/research/data/uploads/sops/unblinding-code-breaking-in-clinical-trials-sop-069-v1.1.pdf" TargetMode="External"/><Relationship Id="rId2" Type="http://schemas.openxmlformats.org/officeDocument/2006/relationships/hyperlink" Target="file:///\\RESOURCE\PAPWORTH\shared\R&amp;D\SOPs\SOPs\SOP%20003\SOP003%20Informed%20Consent%20for%20Research%20Studies%20Version%208.0%20for%20ratification.docx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 flipV="1">
            <a:off x="10825659" y="4077778"/>
            <a:ext cx="1957446" cy="8728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2" name="TextBox 231"/>
          <p:cNvSpPr txBox="1"/>
          <p:nvPr/>
        </p:nvSpPr>
        <p:spPr>
          <a:xfrm>
            <a:off x="11009313" y="172891"/>
            <a:ext cx="1788750" cy="366254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r>
              <a:rPr lang="en-GB" sz="1500" dirty="0"/>
              <a:t>Overarching</a:t>
            </a:r>
            <a:r>
              <a:rPr lang="en-GB" sz="1300" dirty="0"/>
              <a:t> SOPs</a:t>
            </a:r>
          </a:p>
        </p:txBody>
      </p:sp>
      <p:sp>
        <p:nvSpPr>
          <p:cNvPr id="271" name="TextBox 270"/>
          <p:cNvSpPr txBox="1"/>
          <p:nvPr/>
        </p:nvSpPr>
        <p:spPr>
          <a:xfrm>
            <a:off x="10865296" y="430513"/>
            <a:ext cx="199952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00B0F0"/>
                </a:solidFill>
              </a:rPr>
              <a:t>Training Records</a:t>
            </a:r>
          </a:p>
          <a:p>
            <a:r>
              <a:rPr lang="en-GB" sz="1400" dirty="0">
                <a:solidFill>
                  <a:srgbClr val="00B0F0"/>
                </a:solidFill>
              </a:rPr>
              <a:t>Management of External Staff</a:t>
            </a:r>
          </a:p>
          <a:p>
            <a:r>
              <a:rPr lang="en-GB" sz="1400" dirty="0">
                <a:solidFill>
                  <a:srgbClr val="00B0F0"/>
                </a:solidFill>
              </a:rPr>
              <a:t>File Notes</a:t>
            </a:r>
          </a:p>
          <a:p>
            <a:r>
              <a:rPr lang="en-GB" sz="1400" dirty="0">
                <a:solidFill>
                  <a:srgbClr val="00B0F0"/>
                </a:solidFill>
              </a:rPr>
              <a:t>GCP Training</a:t>
            </a:r>
          </a:p>
          <a:p>
            <a:r>
              <a:rPr lang="en-GB" sz="1400" dirty="0">
                <a:solidFill>
                  <a:srgbClr val="00B0F0"/>
                </a:solidFill>
              </a:rPr>
              <a:t>Conduct of Research Studies and trials</a:t>
            </a:r>
          </a:p>
          <a:p>
            <a:r>
              <a:rPr lang="en-GB" sz="1400" dirty="0">
                <a:solidFill>
                  <a:srgbClr val="00B0F0"/>
                </a:solidFill>
              </a:rPr>
              <a:t>Study related emails</a:t>
            </a:r>
          </a:p>
          <a:p>
            <a:r>
              <a:rPr lang="en-GB" sz="1400" dirty="0">
                <a:solidFill>
                  <a:srgbClr val="00B0F0"/>
                </a:solidFill>
              </a:rPr>
              <a:t>Expedited trust approval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1773197" y="2014129"/>
            <a:ext cx="3140751" cy="2152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913948" y="2006545"/>
            <a:ext cx="0" cy="291496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/>
          <p:cNvCxnSpPr/>
          <p:nvPr/>
        </p:nvCxnSpPr>
        <p:spPr>
          <a:xfrm flipH="1" flipV="1">
            <a:off x="1790641" y="4930625"/>
            <a:ext cx="3151439" cy="201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4911803" y="4103449"/>
            <a:ext cx="1757937" cy="809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97" name="Flowchart: Connector 396"/>
          <p:cNvSpPr/>
          <p:nvPr/>
        </p:nvSpPr>
        <p:spPr>
          <a:xfrm>
            <a:off x="4803791" y="3170744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8" name="Flowchart: Connector 407"/>
          <p:cNvSpPr/>
          <p:nvPr/>
        </p:nvSpPr>
        <p:spPr>
          <a:xfrm>
            <a:off x="12547097" y="3983202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6" name="Straight Connector 145"/>
          <p:cNvCxnSpPr/>
          <p:nvPr/>
        </p:nvCxnSpPr>
        <p:spPr>
          <a:xfrm>
            <a:off x="1898307" y="7163881"/>
            <a:ext cx="2935415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>
            <a:off x="1881209" y="6379288"/>
            <a:ext cx="2935415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 flipV="1">
            <a:off x="4816624" y="6371793"/>
            <a:ext cx="0" cy="7920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27" name="Flowchart: Alternate Process 426"/>
          <p:cNvSpPr/>
          <p:nvPr/>
        </p:nvSpPr>
        <p:spPr>
          <a:xfrm>
            <a:off x="5185633" y="3900727"/>
            <a:ext cx="297396" cy="405444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0" y="3154208"/>
            <a:ext cx="840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schemeClr val="accent1">
                    <a:lumMod val="75000"/>
                  </a:schemeClr>
                </a:solidFill>
              </a:rPr>
              <a:t>Trial Planning &amp; Design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10722" y="2193643"/>
            <a:ext cx="120495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Within scope of CT regulations?</a:t>
            </a:r>
          </a:p>
        </p:txBody>
      </p:sp>
      <p:sp>
        <p:nvSpPr>
          <p:cNvPr id="195" name="TextBox 194"/>
          <p:cNvSpPr txBox="1"/>
          <p:nvPr/>
        </p:nvSpPr>
        <p:spPr>
          <a:xfrm>
            <a:off x="4917530" y="4228762"/>
            <a:ext cx="13327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/>
              <a:t>CI Checklist before seeking approval</a:t>
            </a:r>
          </a:p>
        </p:txBody>
      </p:sp>
      <p:sp>
        <p:nvSpPr>
          <p:cNvPr id="434" name="TextBox 433"/>
          <p:cNvSpPr txBox="1"/>
          <p:nvPr/>
        </p:nvSpPr>
        <p:spPr>
          <a:xfrm>
            <a:off x="11657831" y="3521688"/>
            <a:ext cx="1326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schemeClr val="accent1">
                    <a:lumMod val="75000"/>
                  </a:schemeClr>
                </a:solidFill>
              </a:rPr>
              <a:t>Dissemination of Results</a:t>
            </a:r>
          </a:p>
        </p:txBody>
      </p:sp>
      <p:sp>
        <p:nvSpPr>
          <p:cNvPr id="441" name="TextBox 440"/>
          <p:cNvSpPr txBox="1"/>
          <p:nvPr/>
        </p:nvSpPr>
        <p:spPr>
          <a:xfrm>
            <a:off x="4388956" y="5942038"/>
            <a:ext cx="17044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Trial Documentation</a:t>
            </a:r>
          </a:p>
        </p:txBody>
      </p:sp>
      <p:sp>
        <p:nvSpPr>
          <p:cNvPr id="446" name="TextBox 445"/>
          <p:cNvSpPr txBox="1"/>
          <p:nvPr/>
        </p:nvSpPr>
        <p:spPr>
          <a:xfrm>
            <a:off x="4930225" y="2735389"/>
            <a:ext cx="884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srgbClr val="FF0000"/>
                </a:solidFill>
              </a:rPr>
              <a:t>Final Protocol</a:t>
            </a:r>
          </a:p>
        </p:txBody>
      </p:sp>
      <p:sp>
        <p:nvSpPr>
          <p:cNvPr id="453" name="TextBox 452"/>
          <p:cNvSpPr txBox="1"/>
          <p:nvPr/>
        </p:nvSpPr>
        <p:spPr>
          <a:xfrm>
            <a:off x="8820791" y="4143276"/>
            <a:ext cx="883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Informed Consent</a:t>
            </a:r>
          </a:p>
        </p:txBody>
      </p:sp>
      <p:sp>
        <p:nvSpPr>
          <p:cNvPr id="455" name="TextBox 454"/>
          <p:cNvSpPr txBox="1"/>
          <p:nvPr/>
        </p:nvSpPr>
        <p:spPr>
          <a:xfrm>
            <a:off x="11938837" y="4203301"/>
            <a:ext cx="8826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Archiving</a:t>
            </a:r>
          </a:p>
        </p:txBody>
      </p:sp>
      <p:sp>
        <p:nvSpPr>
          <p:cNvPr id="457" name="TextBox 456"/>
          <p:cNvSpPr txBox="1"/>
          <p:nvPr/>
        </p:nvSpPr>
        <p:spPr>
          <a:xfrm>
            <a:off x="8583446" y="7504937"/>
            <a:ext cx="1568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srgbClr val="FF0000"/>
                </a:solidFill>
              </a:rPr>
              <a:t>Temp halt or early termination</a:t>
            </a:r>
          </a:p>
        </p:txBody>
      </p:sp>
      <p:sp>
        <p:nvSpPr>
          <p:cNvPr id="459" name="TextBox 458"/>
          <p:cNvSpPr txBox="1"/>
          <p:nvPr/>
        </p:nvSpPr>
        <p:spPr>
          <a:xfrm>
            <a:off x="8569197" y="4825221"/>
            <a:ext cx="1214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srgbClr val="FF0000"/>
                </a:solidFill>
              </a:rPr>
              <a:t>Substantial amendments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161222" y="265213"/>
            <a:ext cx="1415387" cy="518744"/>
            <a:chOff x="5279217" y="1059460"/>
            <a:chExt cx="1415387" cy="518744"/>
          </a:xfrm>
        </p:grpSpPr>
        <p:sp>
          <p:nvSpPr>
            <p:cNvPr id="194" name="TextBox 193"/>
            <p:cNvSpPr txBox="1"/>
            <p:nvPr/>
          </p:nvSpPr>
          <p:spPr>
            <a:xfrm>
              <a:off x="5279217" y="1059460"/>
              <a:ext cx="141538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/>
                <a:t>Funding Secured</a:t>
              </a:r>
            </a:p>
          </p:txBody>
        </p:sp>
        <p:sp>
          <p:nvSpPr>
            <p:cNvPr id="472" name="Oval 471"/>
            <p:cNvSpPr/>
            <p:nvPr/>
          </p:nvSpPr>
          <p:spPr>
            <a:xfrm>
              <a:off x="5476012" y="1198086"/>
              <a:ext cx="951410" cy="380118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dirty="0">
                  <a:solidFill>
                    <a:srgbClr val="00B0F0"/>
                  </a:solidFill>
                </a:rPr>
                <a:t>SOP013</a:t>
              </a:r>
            </a:p>
          </p:txBody>
        </p:sp>
      </p:grpSp>
      <p:sp>
        <p:nvSpPr>
          <p:cNvPr id="487" name="Oval 486"/>
          <p:cNvSpPr/>
          <p:nvPr/>
        </p:nvSpPr>
        <p:spPr>
          <a:xfrm>
            <a:off x="8761975" y="4514002"/>
            <a:ext cx="986667" cy="35908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SOP003</a:t>
            </a:r>
          </a:p>
        </p:txBody>
      </p:sp>
      <p:cxnSp>
        <p:nvCxnSpPr>
          <p:cNvPr id="94" name="Straight Connector 93"/>
          <p:cNvCxnSpPr/>
          <p:nvPr/>
        </p:nvCxnSpPr>
        <p:spPr>
          <a:xfrm>
            <a:off x="7378771" y="2519746"/>
            <a:ext cx="26937" cy="275553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/>
          <p:cNvCxnSpPr/>
          <p:nvPr/>
        </p:nvCxnSpPr>
        <p:spPr>
          <a:xfrm>
            <a:off x="6425051" y="5250114"/>
            <a:ext cx="980657" cy="546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Connector 328"/>
          <p:cNvCxnSpPr/>
          <p:nvPr/>
        </p:nvCxnSpPr>
        <p:spPr>
          <a:xfrm flipH="1">
            <a:off x="6425051" y="2518800"/>
            <a:ext cx="953720" cy="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Arrow Connector 330"/>
          <p:cNvCxnSpPr/>
          <p:nvPr/>
        </p:nvCxnSpPr>
        <p:spPr>
          <a:xfrm flipV="1">
            <a:off x="6425051" y="3716987"/>
            <a:ext cx="0" cy="45847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Arrow Connector 333"/>
          <p:cNvCxnSpPr/>
          <p:nvPr/>
        </p:nvCxnSpPr>
        <p:spPr>
          <a:xfrm>
            <a:off x="6425051" y="4175457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/>
          <p:cNvCxnSpPr/>
          <p:nvPr/>
        </p:nvCxnSpPr>
        <p:spPr>
          <a:xfrm flipV="1">
            <a:off x="6425051" y="2519273"/>
            <a:ext cx="0" cy="129614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Connector 345"/>
          <p:cNvCxnSpPr/>
          <p:nvPr/>
        </p:nvCxnSpPr>
        <p:spPr>
          <a:xfrm>
            <a:off x="6425051" y="4549566"/>
            <a:ext cx="5220" cy="7060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621984" y="4103449"/>
            <a:ext cx="244827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8485194" y="3243400"/>
            <a:ext cx="0" cy="86409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94" name="Flowchart: Connector 393"/>
          <p:cNvSpPr/>
          <p:nvPr/>
        </p:nvSpPr>
        <p:spPr>
          <a:xfrm>
            <a:off x="8679948" y="3975328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6" name="Flowchart: Connector 395"/>
          <p:cNvSpPr/>
          <p:nvPr/>
        </p:nvSpPr>
        <p:spPr>
          <a:xfrm>
            <a:off x="8369267" y="3062732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8" name="Flowchart: Connector 397"/>
          <p:cNvSpPr/>
          <p:nvPr/>
        </p:nvSpPr>
        <p:spPr>
          <a:xfrm>
            <a:off x="6774242" y="3959433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9" name="Flowchart: Connector 398"/>
          <p:cNvSpPr/>
          <p:nvPr/>
        </p:nvSpPr>
        <p:spPr>
          <a:xfrm>
            <a:off x="5939154" y="4018898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0" name="Flowchart: Connector 399"/>
          <p:cNvSpPr/>
          <p:nvPr/>
        </p:nvSpPr>
        <p:spPr>
          <a:xfrm>
            <a:off x="6816980" y="5119827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1" name="Flowchart: Connector 400"/>
          <p:cNvSpPr/>
          <p:nvPr/>
        </p:nvSpPr>
        <p:spPr>
          <a:xfrm>
            <a:off x="6816980" y="2411734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2" name="Flowchart: Connector 401"/>
          <p:cNvSpPr/>
          <p:nvPr/>
        </p:nvSpPr>
        <p:spPr>
          <a:xfrm>
            <a:off x="7597474" y="3970173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6" name="Flowchart: Connector 405"/>
          <p:cNvSpPr/>
          <p:nvPr/>
        </p:nvSpPr>
        <p:spPr>
          <a:xfrm>
            <a:off x="8086987" y="3986118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0" name="TextBox 209"/>
          <p:cNvSpPr txBox="1"/>
          <p:nvPr/>
        </p:nvSpPr>
        <p:spPr>
          <a:xfrm>
            <a:off x="5743015" y="3738200"/>
            <a:ext cx="5277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>
                <a:solidFill>
                  <a:schemeClr val="accent1">
                    <a:lumMod val="75000"/>
                  </a:schemeClr>
                </a:solidFill>
              </a:rPr>
              <a:t>IRAS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7763282" y="2822188"/>
            <a:ext cx="14097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>
                <a:solidFill>
                  <a:schemeClr val="accent1">
                    <a:lumMod val="75000"/>
                  </a:schemeClr>
                </a:solidFill>
              </a:rPr>
              <a:t>Trial Abandoned</a:t>
            </a:r>
          </a:p>
        </p:txBody>
      </p:sp>
      <p:sp>
        <p:nvSpPr>
          <p:cNvPr id="213" name="TextBox 212"/>
          <p:cNvSpPr txBox="1"/>
          <p:nvPr/>
        </p:nvSpPr>
        <p:spPr>
          <a:xfrm>
            <a:off x="8554907" y="3288435"/>
            <a:ext cx="7004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Trial Begins</a:t>
            </a:r>
          </a:p>
        </p:txBody>
      </p:sp>
      <p:sp>
        <p:nvSpPr>
          <p:cNvPr id="447" name="TextBox 446"/>
          <p:cNvSpPr txBox="1"/>
          <p:nvPr/>
        </p:nvSpPr>
        <p:spPr>
          <a:xfrm>
            <a:off x="6299557" y="5275282"/>
            <a:ext cx="14157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>
                <a:solidFill>
                  <a:srgbClr val="FF0000"/>
                </a:solidFill>
              </a:rPr>
              <a:t>R&amp;D Submission</a:t>
            </a:r>
          </a:p>
        </p:txBody>
      </p:sp>
      <p:sp>
        <p:nvSpPr>
          <p:cNvPr id="448" name="TextBox 447"/>
          <p:cNvSpPr txBox="1"/>
          <p:nvPr/>
        </p:nvSpPr>
        <p:spPr>
          <a:xfrm>
            <a:off x="6442016" y="4164128"/>
            <a:ext cx="11078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  Ethics Submission</a:t>
            </a:r>
          </a:p>
        </p:txBody>
      </p:sp>
      <p:sp>
        <p:nvSpPr>
          <p:cNvPr id="449" name="TextBox 448"/>
          <p:cNvSpPr txBox="1"/>
          <p:nvPr/>
        </p:nvSpPr>
        <p:spPr>
          <a:xfrm>
            <a:off x="6250250" y="1757323"/>
            <a:ext cx="1566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MHRA Regulatory</a:t>
            </a:r>
          </a:p>
          <a:p>
            <a:r>
              <a:rPr lang="en-GB" sz="1400" b="1" dirty="0">
                <a:solidFill>
                  <a:srgbClr val="FF0000"/>
                </a:solidFill>
              </a:rPr>
              <a:t>     Approval</a:t>
            </a:r>
          </a:p>
        </p:txBody>
      </p:sp>
      <p:sp>
        <p:nvSpPr>
          <p:cNvPr id="451" name="TextBox 450"/>
          <p:cNvSpPr txBox="1"/>
          <p:nvPr/>
        </p:nvSpPr>
        <p:spPr>
          <a:xfrm>
            <a:off x="7355103" y="3254704"/>
            <a:ext cx="12205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srgbClr val="FF0000"/>
                </a:solidFill>
              </a:rPr>
              <a:t>Permissions &amp; Approvals Obtained</a:t>
            </a:r>
          </a:p>
        </p:txBody>
      </p:sp>
      <p:sp>
        <p:nvSpPr>
          <p:cNvPr id="452" name="TextBox 451">
            <a:hlinkClick r:id="rId2" action="ppaction://hlinkfile"/>
          </p:cNvPr>
          <p:cNvSpPr txBox="1"/>
          <p:nvPr/>
        </p:nvSpPr>
        <p:spPr>
          <a:xfrm>
            <a:off x="7650265" y="4149323"/>
            <a:ext cx="15446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srgbClr val="FF0000"/>
                </a:solidFill>
              </a:rPr>
              <a:t>Final Trial management documentation</a:t>
            </a:r>
          </a:p>
        </p:txBody>
      </p:sp>
      <p:sp>
        <p:nvSpPr>
          <p:cNvPr id="470" name="Oval 469"/>
          <p:cNvSpPr/>
          <p:nvPr/>
        </p:nvSpPr>
        <p:spPr>
          <a:xfrm>
            <a:off x="7545340" y="4844640"/>
            <a:ext cx="1295109" cy="92555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SOP013</a:t>
            </a: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SOP060</a:t>
            </a: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SOP041</a:t>
            </a: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SOP055</a:t>
            </a:r>
          </a:p>
          <a:p>
            <a:pPr algn="ctr"/>
            <a:endParaRPr lang="en-GB" sz="1400" dirty="0"/>
          </a:p>
        </p:txBody>
      </p:sp>
      <p:sp>
        <p:nvSpPr>
          <p:cNvPr id="473" name="Oval 472"/>
          <p:cNvSpPr/>
          <p:nvPr/>
        </p:nvSpPr>
        <p:spPr>
          <a:xfrm>
            <a:off x="6320959" y="2101680"/>
            <a:ext cx="1164905" cy="39533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SOP014</a:t>
            </a:r>
          </a:p>
        </p:txBody>
      </p:sp>
      <p:sp>
        <p:nvSpPr>
          <p:cNvPr id="474" name="Oval 473"/>
          <p:cNvSpPr/>
          <p:nvPr/>
        </p:nvSpPr>
        <p:spPr>
          <a:xfrm>
            <a:off x="6379379" y="4634028"/>
            <a:ext cx="985277" cy="31599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SOP005</a:t>
            </a:r>
          </a:p>
        </p:txBody>
      </p:sp>
      <p:sp>
        <p:nvSpPr>
          <p:cNvPr id="488" name="Oval 487"/>
          <p:cNvSpPr/>
          <p:nvPr/>
        </p:nvSpPr>
        <p:spPr>
          <a:xfrm>
            <a:off x="8378277" y="3681640"/>
            <a:ext cx="1052588" cy="39159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SOP031</a:t>
            </a:r>
          </a:p>
        </p:txBody>
      </p:sp>
      <p:sp>
        <p:nvSpPr>
          <p:cNvPr id="546" name="Oval 545"/>
          <p:cNvSpPr/>
          <p:nvPr/>
        </p:nvSpPr>
        <p:spPr>
          <a:xfrm>
            <a:off x="8645473" y="5211891"/>
            <a:ext cx="1028708" cy="30586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SOP037</a:t>
            </a:r>
          </a:p>
        </p:txBody>
      </p:sp>
      <p:sp>
        <p:nvSpPr>
          <p:cNvPr id="559" name="Oval 558"/>
          <p:cNvSpPr/>
          <p:nvPr/>
        </p:nvSpPr>
        <p:spPr>
          <a:xfrm>
            <a:off x="11905463" y="4371712"/>
            <a:ext cx="1008805" cy="33916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SOP011</a:t>
            </a:r>
          </a:p>
        </p:txBody>
      </p:sp>
      <p:sp>
        <p:nvSpPr>
          <p:cNvPr id="560" name="Oval 559"/>
          <p:cNvSpPr/>
          <p:nvPr/>
        </p:nvSpPr>
        <p:spPr>
          <a:xfrm>
            <a:off x="6424925" y="5178034"/>
            <a:ext cx="1061502" cy="118431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SOP034</a:t>
            </a: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SOP025</a:t>
            </a:r>
          </a:p>
        </p:txBody>
      </p:sp>
      <p:sp>
        <p:nvSpPr>
          <p:cNvPr id="4" name="Oval 3"/>
          <p:cNvSpPr/>
          <p:nvPr/>
        </p:nvSpPr>
        <p:spPr>
          <a:xfrm>
            <a:off x="4785204" y="6249815"/>
            <a:ext cx="997858" cy="39005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SOP020</a:t>
            </a: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SOP060</a:t>
            </a:r>
          </a:p>
        </p:txBody>
      </p:sp>
      <p:cxnSp>
        <p:nvCxnSpPr>
          <p:cNvPr id="141" name="Straight Connector 140"/>
          <p:cNvCxnSpPr/>
          <p:nvPr/>
        </p:nvCxnSpPr>
        <p:spPr>
          <a:xfrm>
            <a:off x="9681431" y="1967658"/>
            <a:ext cx="1065493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9681431" y="3047778"/>
            <a:ext cx="1065493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9039659" y="4101053"/>
            <a:ext cx="726266" cy="239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9681431" y="4128134"/>
            <a:ext cx="15766" cy="3359788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9681431" y="1103562"/>
            <a:ext cx="108012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6" name="Straight Connector 355"/>
          <p:cNvCxnSpPr/>
          <p:nvPr/>
        </p:nvCxnSpPr>
        <p:spPr>
          <a:xfrm flipH="1">
            <a:off x="10761551" y="1103562"/>
            <a:ext cx="11428" cy="324036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9" name="Straight Connector 358"/>
          <p:cNvCxnSpPr/>
          <p:nvPr/>
        </p:nvCxnSpPr>
        <p:spPr>
          <a:xfrm flipV="1">
            <a:off x="9705476" y="4080197"/>
            <a:ext cx="1059633" cy="12361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3" name="Straight Connector 362"/>
          <p:cNvCxnSpPr/>
          <p:nvPr/>
        </p:nvCxnSpPr>
        <p:spPr>
          <a:xfrm>
            <a:off x="10761551" y="4164738"/>
            <a:ext cx="127" cy="3347536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3" name="Straight Connector 372"/>
          <p:cNvCxnSpPr/>
          <p:nvPr/>
        </p:nvCxnSpPr>
        <p:spPr>
          <a:xfrm>
            <a:off x="9681431" y="7512274"/>
            <a:ext cx="1065620" cy="0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6" name="Straight Connector 375"/>
          <p:cNvCxnSpPr/>
          <p:nvPr/>
        </p:nvCxnSpPr>
        <p:spPr>
          <a:xfrm>
            <a:off x="9681431" y="5280026"/>
            <a:ext cx="1080120" cy="0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Connector 377"/>
          <p:cNvCxnSpPr/>
          <p:nvPr/>
        </p:nvCxnSpPr>
        <p:spPr>
          <a:xfrm>
            <a:off x="9681431" y="6360146"/>
            <a:ext cx="1065620" cy="0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8" name="Flowchart: Connector 127"/>
          <p:cNvSpPr/>
          <p:nvPr/>
        </p:nvSpPr>
        <p:spPr>
          <a:xfrm>
            <a:off x="10159867" y="969561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5" name="Flowchart: Connector 384"/>
          <p:cNvSpPr/>
          <p:nvPr/>
        </p:nvSpPr>
        <p:spPr>
          <a:xfrm>
            <a:off x="10167882" y="1895650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6" name="Flowchart: Connector 385"/>
          <p:cNvSpPr/>
          <p:nvPr/>
        </p:nvSpPr>
        <p:spPr>
          <a:xfrm>
            <a:off x="10178173" y="2932307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7" name="Flowchart: Connector 386"/>
          <p:cNvSpPr/>
          <p:nvPr/>
        </p:nvSpPr>
        <p:spPr>
          <a:xfrm>
            <a:off x="9946801" y="3999777"/>
            <a:ext cx="216024" cy="216024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8" name="Flowchart: Connector 387"/>
          <p:cNvSpPr/>
          <p:nvPr/>
        </p:nvSpPr>
        <p:spPr>
          <a:xfrm>
            <a:off x="10429709" y="4019886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9" name="Flowchart: Connector 388"/>
          <p:cNvSpPr/>
          <p:nvPr/>
        </p:nvSpPr>
        <p:spPr>
          <a:xfrm>
            <a:off x="9943843" y="5137179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0" name="Flowchart: Connector 389"/>
          <p:cNvSpPr/>
          <p:nvPr/>
        </p:nvSpPr>
        <p:spPr>
          <a:xfrm>
            <a:off x="10398515" y="5148798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1" name="Flowchart: Connector 390"/>
          <p:cNvSpPr/>
          <p:nvPr/>
        </p:nvSpPr>
        <p:spPr>
          <a:xfrm>
            <a:off x="10179951" y="6229448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2" name="Flowchart: Connector 391"/>
          <p:cNvSpPr/>
          <p:nvPr/>
        </p:nvSpPr>
        <p:spPr>
          <a:xfrm>
            <a:off x="9897373" y="7379910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3" name="Flowchart: Connector 392"/>
          <p:cNvSpPr/>
          <p:nvPr/>
        </p:nvSpPr>
        <p:spPr>
          <a:xfrm>
            <a:off x="10351709" y="7380251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3" name="Flowchart: Connector 402"/>
          <p:cNvSpPr/>
          <p:nvPr/>
        </p:nvSpPr>
        <p:spPr>
          <a:xfrm>
            <a:off x="10955803" y="3993041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4" name="Flowchart: Connector 403"/>
          <p:cNvSpPr/>
          <p:nvPr/>
        </p:nvSpPr>
        <p:spPr>
          <a:xfrm>
            <a:off x="11396973" y="3984546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5" name="Flowchart: Connector 404"/>
          <p:cNvSpPr/>
          <p:nvPr/>
        </p:nvSpPr>
        <p:spPr>
          <a:xfrm>
            <a:off x="11819526" y="3969766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7" name="Flowchart: Connector 406"/>
          <p:cNvSpPr/>
          <p:nvPr/>
        </p:nvSpPr>
        <p:spPr>
          <a:xfrm>
            <a:off x="12164120" y="3978494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0" name="TextBox 219"/>
          <p:cNvSpPr txBox="1"/>
          <p:nvPr/>
        </p:nvSpPr>
        <p:spPr>
          <a:xfrm>
            <a:off x="9808634" y="1440564"/>
            <a:ext cx="1010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schemeClr val="accent1">
                    <a:lumMod val="75000"/>
                  </a:schemeClr>
                </a:solidFill>
              </a:rPr>
              <a:t>Progress Reporting</a:t>
            </a:r>
          </a:p>
        </p:txBody>
      </p:sp>
      <p:sp>
        <p:nvSpPr>
          <p:cNvPr id="429" name="TextBox 428"/>
          <p:cNvSpPr txBox="1"/>
          <p:nvPr/>
        </p:nvSpPr>
        <p:spPr>
          <a:xfrm>
            <a:off x="11449614" y="4361287"/>
            <a:ext cx="9327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accent1">
                    <a:lumMod val="75000"/>
                  </a:schemeClr>
                </a:solidFill>
              </a:rPr>
              <a:t>Clinical Trial Summary</a:t>
            </a:r>
          </a:p>
        </p:txBody>
      </p:sp>
      <p:sp>
        <p:nvSpPr>
          <p:cNvPr id="435" name="TextBox 434"/>
          <p:cNvSpPr txBox="1"/>
          <p:nvPr/>
        </p:nvSpPr>
        <p:spPr>
          <a:xfrm>
            <a:off x="10774289" y="4164738"/>
            <a:ext cx="9786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schemeClr val="accent1">
                    <a:lumMod val="75000"/>
                  </a:schemeClr>
                </a:solidFill>
              </a:rPr>
              <a:t>Statistical Data Analysis</a:t>
            </a:r>
          </a:p>
        </p:txBody>
      </p:sp>
      <p:sp>
        <p:nvSpPr>
          <p:cNvPr id="436" name="TextBox 435"/>
          <p:cNvSpPr txBox="1"/>
          <p:nvPr/>
        </p:nvSpPr>
        <p:spPr>
          <a:xfrm>
            <a:off x="10685958" y="3375420"/>
            <a:ext cx="1035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srgbClr val="FF0000"/>
                </a:solidFill>
              </a:rPr>
              <a:t>End of Trial Declaration</a:t>
            </a:r>
          </a:p>
        </p:txBody>
      </p:sp>
      <p:sp>
        <p:nvSpPr>
          <p:cNvPr id="450" name="TextBox 449"/>
          <p:cNvSpPr txBox="1"/>
          <p:nvPr/>
        </p:nvSpPr>
        <p:spPr>
          <a:xfrm>
            <a:off x="9416457" y="276624"/>
            <a:ext cx="14190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Safety Reporting</a:t>
            </a:r>
          </a:p>
        </p:txBody>
      </p:sp>
      <p:sp>
        <p:nvSpPr>
          <p:cNvPr id="454" name="TextBox 453"/>
          <p:cNvSpPr txBox="1"/>
          <p:nvPr/>
        </p:nvSpPr>
        <p:spPr>
          <a:xfrm>
            <a:off x="9634345" y="3514829"/>
            <a:ext cx="967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srgbClr val="FF0000"/>
                </a:solidFill>
              </a:rPr>
              <a:t>MHRA Inspection</a:t>
            </a:r>
          </a:p>
        </p:txBody>
      </p:sp>
      <p:sp>
        <p:nvSpPr>
          <p:cNvPr id="456" name="TextBox 455"/>
          <p:cNvSpPr txBox="1"/>
          <p:nvPr/>
        </p:nvSpPr>
        <p:spPr>
          <a:xfrm>
            <a:off x="10109662" y="7587223"/>
            <a:ext cx="14187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srgbClr val="FF0000"/>
                </a:solidFill>
              </a:rPr>
              <a:t>Trial does not recommence</a:t>
            </a:r>
          </a:p>
        </p:txBody>
      </p:sp>
      <p:sp>
        <p:nvSpPr>
          <p:cNvPr id="458" name="TextBox 457"/>
          <p:cNvSpPr txBox="1"/>
          <p:nvPr/>
        </p:nvSpPr>
        <p:spPr>
          <a:xfrm>
            <a:off x="9688771" y="5429982"/>
            <a:ext cx="1231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Urgent safety measures</a:t>
            </a:r>
          </a:p>
        </p:txBody>
      </p:sp>
      <p:sp>
        <p:nvSpPr>
          <p:cNvPr id="460" name="TextBox 459"/>
          <p:cNvSpPr txBox="1"/>
          <p:nvPr/>
        </p:nvSpPr>
        <p:spPr>
          <a:xfrm>
            <a:off x="10921484" y="5148798"/>
            <a:ext cx="17718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Addition of new sites &amp; investigators</a:t>
            </a:r>
          </a:p>
        </p:txBody>
      </p:sp>
      <p:sp>
        <p:nvSpPr>
          <p:cNvPr id="461" name="TextBox 460"/>
          <p:cNvSpPr txBox="1"/>
          <p:nvPr/>
        </p:nvSpPr>
        <p:spPr>
          <a:xfrm>
            <a:off x="9969415" y="4223138"/>
            <a:ext cx="5934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chemeClr val="accent1">
                    <a:lumMod val="75000"/>
                  </a:schemeClr>
                </a:solidFill>
              </a:rPr>
              <a:t>Audit</a:t>
            </a:r>
          </a:p>
        </p:txBody>
      </p:sp>
      <p:sp>
        <p:nvSpPr>
          <p:cNvPr id="462" name="TextBox 461"/>
          <p:cNvSpPr txBox="1"/>
          <p:nvPr/>
        </p:nvSpPr>
        <p:spPr>
          <a:xfrm>
            <a:off x="9764478" y="2115941"/>
            <a:ext cx="11871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Monitoring</a:t>
            </a:r>
          </a:p>
        </p:txBody>
      </p:sp>
      <p:sp>
        <p:nvSpPr>
          <p:cNvPr id="483" name="Oval 482"/>
          <p:cNvSpPr/>
          <p:nvPr/>
        </p:nvSpPr>
        <p:spPr>
          <a:xfrm>
            <a:off x="9741520" y="2367234"/>
            <a:ext cx="1005404" cy="45450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SOP016</a:t>
            </a: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SOP083</a:t>
            </a: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SOP085</a:t>
            </a:r>
          </a:p>
        </p:txBody>
      </p:sp>
      <p:sp>
        <p:nvSpPr>
          <p:cNvPr id="484" name="Oval 483"/>
          <p:cNvSpPr/>
          <p:nvPr/>
        </p:nvSpPr>
        <p:spPr>
          <a:xfrm>
            <a:off x="9650434" y="416546"/>
            <a:ext cx="1003155" cy="62973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SOP062</a:t>
            </a: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SOP087</a:t>
            </a:r>
          </a:p>
        </p:txBody>
      </p:sp>
      <p:sp>
        <p:nvSpPr>
          <p:cNvPr id="485" name="Oval 484"/>
          <p:cNvSpPr/>
          <p:nvPr/>
        </p:nvSpPr>
        <p:spPr>
          <a:xfrm>
            <a:off x="9719791" y="4352360"/>
            <a:ext cx="1152458" cy="36341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SOP063</a:t>
            </a:r>
          </a:p>
        </p:txBody>
      </p:sp>
      <p:sp>
        <p:nvSpPr>
          <p:cNvPr id="486" name="Oval 485"/>
          <p:cNvSpPr/>
          <p:nvPr/>
        </p:nvSpPr>
        <p:spPr>
          <a:xfrm>
            <a:off x="11197495" y="5635096"/>
            <a:ext cx="955016" cy="30851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SOP038</a:t>
            </a:r>
          </a:p>
        </p:txBody>
      </p:sp>
      <p:sp>
        <p:nvSpPr>
          <p:cNvPr id="550" name="Oval 549"/>
          <p:cNvSpPr/>
          <p:nvPr/>
        </p:nvSpPr>
        <p:spPr>
          <a:xfrm>
            <a:off x="9711787" y="5861323"/>
            <a:ext cx="982644" cy="3596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SOP071</a:t>
            </a:r>
          </a:p>
        </p:txBody>
      </p:sp>
      <p:sp>
        <p:nvSpPr>
          <p:cNvPr id="551" name="Oval 550"/>
          <p:cNvSpPr/>
          <p:nvPr/>
        </p:nvSpPr>
        <p:spPr>
          <a:xfrm>
            <a:off x="10586716" y="3738343"/>
            <a:ext cx="954199" cy="34014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SOP021</a:t>
            </a:r>
          </a:p>
        </p:txBody>
      </p:sp>
      <p:sp>
        <p:nvSpPr>
          <p:cNvPr id="552" name="Oval 551"/>
          <p:cNvSpPr/>
          <p:nvPr/>
        </p:nvSpPr>
        <p:spPr>
          <a:xfrm>
            <a:off x="10665507" y="4734480"/>
            <a:ext cx="998220" cy="41962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SOP017</a:t>
            </a:r>
          </a:p>
        </p:txBody>
      </p:sp>
      <p:cxnSp>
        <p:nvCxnSpPr>
          <p:cNvPr id="216" name="Straight Connector 215"/>
          <p:cNvCxnSpPr/>
          <p:nvPr/>
        </p:nvCxnSpPr>
        <p:spPr>
          <a:xfrm flipH="1">
            <a:off x="9681431" y="1108497"/>
            <a:ext cx="11428" cy="324036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/>
          <p:cNvCxnSpPr/>
          <p:nvPr/>
        </p:nvCxnSpPr>
        <p:spPr>
          <a:xfrm>
            <a:off x="121588" y="3131433"/>
            <a:ext cx="1656184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20" name="Flowchart: Connector 419"/>
          <p:cNvSpPr/>
          <p:nvPr/>
        </p:nvSpPr>
        <p:spPr>
          <a:xfrm>
            <a:off x="13576" y="3001898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83" name="Straight Arrow Connector 282"/>
          <p:cNvCxnSpPr/>
          <p:nvPr/>
        </p:nvCxnSpPr>
        <p:spPr>
          <a:xfrm flipV="1">
            <a:off x="1777772" y="2461838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/>
          <p:cNvCxnSpPr/>
          <p:nvPr/>
        </p:nvCxnSpPr>
        <p:spPr>
          <a:xfrm flipV="1">
            <a:off x="1777772" y="2029790"/>
            <a:ext cx="0" cy="43204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Arrow Connector 296"/>
          <p:cNvCxnSpPr/>
          <p:nvPr/>
        </p:nvCxnSpPr>
        <p:spPr>
          <a:xfrm>
            <a:off x="1777772" y="3131433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7" name="Straight Connector 306"/>
          <p:cNvCxnSpPr/>
          <p:nvPr/>
        </p:nvCxnSpPr>
        <p:spPr>
          <a:xfrm flipV="1">
            <a:off x="1777772" y="3779505"/>
            <a:ext cx="0" cy="115212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Arrow Connector 313"/>
          <p:cNvCxnSpPr/>
          <p:nvPr/>
        </p:nvCxnSpPr>
        <p:spPr>
          <a:xfrm>
            <a:off x="3433956" y="2051313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Arrow Connector 317"/>
          <p:cNvCxnSpPr/>
          <p:nvPr/>
        </p:nvCxnSpPr>
        <p:spPr>
          <a:xfrm flipV="1">
            <a:off x="3433956" y="1619265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3433956" y="539145"/>
            <a:ext cx="0" cy="108012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3433956" y="539145"/>
            <a:ext cx="108012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4514076" y="539145"/>
            <a:ext cx="0" cy="43924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3433956" y="1259225"/>
            <a:ext cx="108012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3433956" y="2496481"/>
            <a:ext cx="0" cy="244827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3433956" y="2942013"/>
            <a:ext cx="108012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433956" y="3911489"/>
            <a:ext cx="108012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09" name="Flowchart: Connector 408"/>
          <p:cNvSpPr/>
          <p:nvPr/>
        </p:nvSpPr>
        <p:spPr>
          <a:xfrm>
            <a:off x="3866004" y="1151213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0" name="Flowchart: Connector 409"/>
          <p:cNvSpPr/>
          <p:nvPr/>
        </p:nvSpPr>
        <p:spPr>
          <a:xfrm>
            <a:off x="3866004" y="2837757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1" name="Flowchart: Connector 410"/>
          <p:cNvSpPr/>
          <p:nvPr/>
        </p:nvSpPr>
        <p:spPr>
          <a:xfrm>
            <a:off x="3866004" y="3851259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2" name="Flowchart: Connector 411"/>
          <p:cNvSpPr/>
          <p:nvPr/>
        </p:nvSpPr>
        <p:spPr>
          <a:xfrm>
            <a:off x="3866004" y="4836741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3" name="Flowchart: Connector 412"/>
          <p:cNvSpPr/>
          <p:nvPr/>
        </p:nvSpPr>
        <p:spPr>
          <a:xfrm>
            <a:off x="3525055" y="1921778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4" name="Flowchart: Connector 413"/>
          <p:cNvSpPr/>
          <p:nvPr/>
        </p:nvSpPr>
        <p:spPr>
          <a:xfrm>
            <a:off x="4200003" y="1921778"/>
            <a:ext cx="216024" cy="216024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5" name="Flowchart: Connector 414"/>
          <p:cNvSpPr/>
          <p:nvPr/>
        </p:nvSpPr>
        <p:spPr>
          <a:xfrm>
            <a:off x="2478344" y="1921778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6" name="Flowchart: Connector 415"/>
          <p:cNvSpPr/>
          <p:nvPr/>
        </p:nvSpPr>
        <p:spPr>
          <a:xfrm>
            <a:off x="2966993" y="1921778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7" name="Flowchart: Connector 416"/>
          <p:cNvSpPr/>
          <p:nvPr/>
        </p:nvSpPr>
        <p:spPr>
          <a:xfrm>
            <a:off x="3866004" y="431133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8" name="Flowchart: Connector 417"/>
          <p:cNvSpPr/>
          <p:nvPr/>
        </p:nvSpPr>
        <p:spPr>
          <a:xfrm>
            <a:off x="2012887" y="1943301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9" name="Flowchart: Connector 418"/>
          <p:cNvSpPr/>
          <p:nvPr/>
        </p:nvSpPr>
        <p:spPr>
          <a:xfrm>
            <a:off x="1209530" y="3012061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1" name="Flowchart: Connector 420"/>
          <p:cNvSpPr/>
          <p:nvPr/>
        </p:nvSpPr>
        <p:spPr>
          <a:xfrm>
            <a:off x="1669760" y="3031188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3" name="Straight Connector 142"/>
          <p:cNvCxnSpPr/>
          <p:nvPr/>
        </p:nvCxnSpPr>
        <p:spPr>
          <a:xfrm>
            <a:off x="3340898" y="4931633"/>
            <a:ext cx="0" cy="144016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>
            <a:off x="1885784" y="6371793"/>
            <a:ext cx="0" cy="7920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22" name="Flowchart: Connector 421"/>
          <p:cNvSpPr/>
          <p:nvPr/>
        </p:nvSpPr>
        <p:spPr>
          <a:xfrm>
            <a:off x="2931503" y="7034892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3" name="Flowchart: Connector 422"/>
          <p:cNvSpPr/>
          <p:nvPr/>
        </p:nvSpPr>
        <p:spPr>
          <a:xfrm>
            <a:off x="4082028" y="6271276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4" name="Flowchart: Connector 423"/>
          <p:cNvSpPr/>
          <p:nvPr/>
        </p:nvSpPr>
        <p:spPr>
          <a:xfrm>
            <a:off x="2804975" y="6271276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5" name="Flowchart: Connector 424"/>
          <p:cNvSpPr/>
          <p:nvPr/>
        </p:nvSpPr>
        <p:spPr>
          <a:xfrm>
            <a:off x="2120899" y="6271276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6" name="Flowchart: Connector 425"/>
          <p:cNvSpPr/>
          <p:nvPr/>
        </p:nvSpPr>
        <p:spPr>
          <a:xfrm>
            <a:off x="4232313" y="7051604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Flowchart: Alternate Process 155"/>
          <p:cNvSpPr/>
          <p:nvPr/>
        </p:nvSpPr>
        <p:spPr>
          <a:xfrm>
            <a:off x="563363" y="2942013"/>
            <a:ext cx="297396" cy="405444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428" name="Flowchart: Connector 427"/>
          <p:cNvSpPr/>
          <p:nvPr/>
        </p:nvSpPr>
        <p:spPr>
          <a:xfrm>
            <a:off x="2407679" y="4823621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" name="TextBox 179"/>
          <p:cNvSpPr txBox="1"/>
          <p:nvPr/>
        </p:nvSpPr>
        <p:spPr>
          <a:xfrm>
            <a:off x="837697" y="3100147"/>
            <a:ext cx="1175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schemeClr val="accent1">
                    <a:lumMod val="75000"/>
                  </a:schemeClr>
                </a:solidFill>
              </a:rPr>
              <a:t>Risk Assessment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1860351" y="2910145"/>
            <a:ext cx="10978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Sponsorship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1899063" y="1051696"/>
            <a:ext cx="1472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/>
              <a:t>Funding Proposal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976514" y="1501671"/>
            <a:ext cx="14497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accent1">
                    <a:lumMod val="75000"/>
                  </a:schemeClr>
                </a:solidFill>
              </a:rPr>
              <a:t>R&amp;D Consultation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2398975" y="2087624"/>
            <a:ext cx="1100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>
                <a:solidFill>
                  <a:schemeClr val="accent1">
                    <a:lumMod val="75000"/>
                  </a:schemeClr>
                </a:solidFill>
              </a:rPr>
              <a:t>Peer Review</a:t>
            </a:r>
          </a:p>
        </p:txBody>
      </p:sp>
      <p:sp>
        <p:nvSpPr>
          <p:cNvPr id="189" name="TextBox 188"/>
          <p:cNvSpPr txBox="1"/>
          <p:nvPr/>
        </p:nvSpPr>
        <p:spPr>
          <a:xfrm>
            <a:off x="3414028" y="2104049"/>
            <a:ext cx="11910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schemeClr val="accent1">
                    <a:lumMod val="75000"/>
                  </a:schemeClr>
                </a:solidFill>
              </a:rPr>
              <a:t>Unique Trial No.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3457374" y="3900727"/>
            <a:ext cx="11173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accent1">
                    <a:lumMod val="75000"/>
                  </a:schemeClr>
                </a:solidFill>
              </a:rPr>
              <a:t>Site selection &amp; Initiation</a:t>
            </a:r>
          </a:p>
        </p:txBody>
      </p:sp>
      <p:sp>
        <p:nvSpPr>
          <p:cNvPr id="193" name="TextBox 192"/>
          <p:cNvSpPr txBox="1"/>
          <p:nvPr/>
        </p:nvSpPr>
        <p:spPr>
          <a:xfrm>
            <a:off x="3442941" y="4994912"/>
            <a:ext cx="1133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accent1">
                    <a:lumMod val="75000"/>
                  </a:schemeClr>
                </a:solidFill>
              </a:rPr>
              <a:t>Contracts &amp; Agreements</a:t>
            </a:r>
          </a:p>
        </p:txBody>
      </p:sp>
      <p:sp>
        <p:nvSpPr>
          <p:cNvPr id="437" name="TextBox 436"/>
          <p:cNvSpPr txBox="1"/>
          <p:nvPr/>
        </p:nvSpPr>
        <p:spPr>
          <a:xfrm>
            <a:off x="1574552" y="5048159"/>
            <a:ext cx="18865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srgbClr val="FF0000"/>
                </a:solidFill>
              </a:rPr>
              <a:t>Protocol Development</a:t>
            </a:r>
          </a:p>
        </p:txBody>
      </p:sp>
      <p:sp>
        <p:nvSpPr>
          <p:cNvPr id="438" name="TextBox 437"/>
          <p:cNvSpPr txBox="1"/>
          <p:nvPr/>
        </p:nvSpPr>
        <p:spPr>
          <a:xfrm>
            <a:off x="2622395" y="7226021"/>
            <a:ext cx="9236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Pharmacy</a:t>
            </a:r>
          </a:p>
        </p:txBody>
      </p:sp>
      <p:sp>
        <p:nvSpPr>
          <p:cNvPr id="439" name="TextBox 438"/>
          <p:cNvSpPr txBox="1"/>
          <p:nvPr/>
        </p:nvSpPr>
        <p:spPr>
          <a:xfrm>
            <a:off x="3653793" y="7250916"/>
            <a:ext cx="15890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>
                <a:solidFill>
                  <a:srgbClr val="FF0000"/>
                </a:solidFill>
              </a:rPr>
              <a:t>Pharmacovigilence</a:t>
            </a:r>
          </a:p>
        </p:txBody>
      </p:sp>
      <p:sp>
        <p:nvSpPr>
          <p:cNvPr id="440" name="TextBox 439"/>
          <p:cNvSpPr txBox="1"/>
          <p:nvPr/>
        </p:nvSpPr>
        <p:spPr>
          <a:xfrm>
            <a:off x="2315010" y="6429109"/>
            <a:ext cx="1800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Project Management</a:t>
            </a:r>
          </a:p>
        </p:txBody>
      </p:sp>
      <p:sp>
        <p:nvSpPr>
          <p:cNvPr id="442" name="TextBox 441"/>
          <p:cNvSpPr txBox="1"/>
          <p:nvPr/>
        </p:nvSpPr>
        <p:spPr>
          <a:xfrm>
            <a:off x="900987" y="5778786"/>
            <a:ext cx="1515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srgbClr val="FF0000"/>
                </a:solidFill>
              </a:rPr>
              <a:t>GCP &amp; Serious breach reporting</a:t>
            </a:r>
          </a:p>
        </p:txBody>
      </p:sp>
      <p:sp>
        <p:nvSpPr>
          <p:cNvPr id="443" name="TextBox 442"/>
          <p:cNvSpPr txBox="1"/>
          <p:nvPr/>
        </p:nvSpPr>
        <p:spPr>
          <a:xfrm>
            <a:off x="3448472" y="629006"/>
            <a:ext cx="1072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Trial Master     File</a:t>
            </a:r>
          </a:p>
        </p:txBody>
      </p:sp>
      <p:sp>
        <p:nvSpPr>
          <p:cNvPr id="445" name="TextBox 444"/>
          <p:cNvSpPr txBox="1"/>
          <p:nvPr/>
        </p:nvSpPr>
        <p:spPr>
          <a:xfrm>
            <a:off x="3605580" y="3012061"/>
            <a:ext cx="807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solidFill>
                  <a:srgbClr val="FF0000"/>
                </a:solidFill>
              </a:rPr>
              <a:t>Confirm Sponsor</a:t>
            </a:r>
          </a:p>
        </p:txBody>
      </p:sp>
      <p:sp>
        <p:nvSpPr>
          <p:cNvPr id="475" name="Oval 474"/>
          <p:cNvSpPr/>
          <p:nvPr/>
        </p:nvSpPr>
        <p:spPr>
          <a:xfrm>
            <a:off x="792939" y="3362432"/>
            <a:ext cx="950283" cy="561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SOP065</a:t>
            </a:r>
          </a:p>
        </p:txBody>
      </p:sp>
      <p:sp>
        <p:nvSpPr>
          <p:cNvPr id="471" name="Oval 470"/>
          <p:cNvSpPr/>
          <p:nvPr/>
        </p:nvSpPr>
        <p:spPr>
          <a:xfrm>
            <a:off x="2224336" y="7687893"/>
            <a:ext cx="1641954" cy="148300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SOP072</a:t>
            </a: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SOP073</a:t>
            </a: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SOP074</a:t>
            </a: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SOP075</a:t>
            </a: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SOP076</a:t>
            </a: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SOP081</a:t>
            </a: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SOP082</a:t>
            </a: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SOP091</a:t>
            </a:r>
          </a:p>
          <a:p>
            <a:pPr algn="ctr"/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GB" sz="1200" dirty="0"/>
              <a:t>SO</a:t>
            </a:r>
          </a:p>
        </p:txBody>
      </p:sp>
      <p:sp>
        <p:nvSpPr>
          <p:cNvPr id="476" name="Oval 475"/>
          <p:cNvSpPr/>
          <p:nvPr/>
        </p:nvSpPr>
        <p:spPr>
          <a:xfrm>
            <a:off x="1910139" y="3069862"/>
            <a:ext cx="983588" cy="40281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SOP048</a:t>
            </a:r>
          </a:p>
        </p:txBody>
      </p:sp>
      <p:sp>
        <p:nvSpPr>
          <p:cNvPr id="477" name="Oval 476"/>
          <p:cNvSpPr/>
          <p:nvPr/>
        </p:nvSpPr>
        <p:spPr>
          <a:xfrm>
            <a:off x="2051954" y="1313719"/>
            <a:ext cx="1052862" cy="561182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SOP023</a:t>
            </a: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SOP009</a:t>
            </a: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SOP024</a:t>
            </a:r>
          </a:p>
        </p:txBody>
      </p:sp>
      <p:sp>
        <p:nvSpPr>
          <p:cNvPr id="478" name="Oval 477"/>
          <p:cNvSpPr/>
          <p:nvPr/>
        </p:nvSpPr>
        <p:spPr>
          <a:xfrm>
            <a:off x="994011" y="6220121"/>
            <a:ext cx="1066521" cy="561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SOP050</a:t>
            </a: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SOP051</a:t>
            </a: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SOP052</a:t>
            </a:r>
          </a:p>
        </p:txBody>
      </p:sp>
      <p:sp>
        <p:nvSpPr>
          <p:cNvPr id="479" name="Oval 478"/>
          <p:cNvSpPr/>
          <p:nvPr/>
        </p:nvSpPr>
        <p:spPr>
          <a:xfrm>
            <a:off x="2673210" y="6580427"/>
            <a:ext cx="1024613" cy="37481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SOP009</a:t>
            </a:r>
          </a:p>
        </p:txBody>
      </p:sp>
      <p:sp>
        <p:nvSpPr>
          <p:cNvPr id="480" name="Oval 479"/>
          <p:cNvSpPr/>
          <p:nvPr/>
        </p:nvSpPr>
        <p:spPr>
          <a:xfrm>
            <a:off x="1973537" y="5238375"/>
            <a:ext cx="1047649" cy="42298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SOP018</a:t>
            </a: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SOP019</a:t>
            </a:r>
          </a:p>
        </p:txBody>
      </p:sp>
      <p:sp>
        <p:nvSpPr>
          <p:cNvPr id="481" name="Oval 480"/>
          <p:cNvSpPr/>
          <p:nvPr/>
        </p:nvSpPr>
        <p:spPr>
          <a:xfrm>
            <a:off x="3467682" y="5395596"/>
            <a:ext cx="1030225" cy="51223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SOP066</a:t>
            </a: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SOP024</a:t>
            </a:r>
          </a:p>
        </p:txBody>
      </p:sp>
      <p:sp>
        <p:nvSpPr>
          <p:cNvPr id="482" name="Oval 481"/>
          <p:cNvSpPr/>
          <p:nvPr/>
        </p:nvSpPr>
        <p:spPr>
          <a:xfrm>
            <a:off x="3957370" y="7504937"/>
            <a:ext cx="954433" cy="62417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SOP012</a:t>
            </a: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SOP069</a:t>
            </a:r>
            <a:endParaRPr lang="en-GB" sz="1200" dirty="0">
              <a:solidFill>
                <a:srgbClr val="00B0F0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GB" sz="1200" dirty="0">
                <a:solidFill>
                  <a:srgbClr val="00B0F0"/>
                </a:solidFill>
              </a:rPr>
              <a:t>SOP079</a:t>
            </a:r>
          </a:p>
        </p:txBody>
      </p:sp>
      <p:sp>
        <p:nvSpPr>
          <p:cNvPr id="203" name="Oval 202"/>
          <p:cNvSpPr/>
          <p:nvPr/>
        </p:nvSpPr>
        <p:spPr>
          <a:xfrm>
            <a:off x="3422311" y="4541292"/>
            <a:ext cx="1030225" cy="31656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B0F0"/>
                </a:solidFill>
              </a:rPr>
              <a:t>SOP015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68240" y="7848833"/>
            <a:ext cx="1792292" cy="1372425"/>
            <a:chOff x="97865" y="7507971"/>
            <a:chExt cx="1792292" cy="1696822"/>
          </a:xfrm>
        </p:grpSpPr>
        <p:sp>
          <p:nvSpPr>
            <p:cNvPr id="174" name="Rectangle 173"/>
            <p:cNvSpPr/>
            <p:nvPr/>
          </p:nvSpPr>
          <p:spPr>
            <a:xfrm>
              <a:off x="97865" y="7731127"/>
              <a:ext cx="1792292" cy="147217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dirty="0">
                  <a:solidFill>
                    <a:srgbClr val="00B0F0"/>
                  </a:solidFill>
                </a:rPr>
                <a:t>SOP077</a:t>
              </a:r>
            </a:p>
            <a:p>
              <a:pPr algn="ctr"/>
              <a:r>
                <a:rPr lang="en-GB" sz="1200" dirty="0">
                  <a:solidFill>
                    <a:srgbClr val="00B0F0"/>
                  </a:solidFill>
                </a:rPr>
                <a:t>SOP078</a:t>
              </a:r>
            </a:p>
            <a:p>
              <a:pPr algn="ctr"/>
              <a:r>
                <a:rPr lang="en-GB" sz="1200" dirty="0">
                  <a:solidFill>
                    <a:srgbClr val="00B0F0"/>
                  </a:solidFill>
                </a:rPr>
                <a:t>SOP080</a:t>
              </a: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265834" y="7603521"/>
              <a:ext cx="1569084" cy="3805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/>
                <a:t>Data Management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29600" y="7507971"/>
              <a:ext cx="1630751" cy="169682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95" name="Flowchart: Connector 394"/>
          <p:cNvSpPr/>
          <p:nvPr/>
        </p:nvSpPr>
        <p:spPr>
          <a:xfrm>
            <a:off x="9159894" y="3986118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917976" y="82075"/>
            <a:ext cx="1841499" cy="25031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5" name="Group 24"/>
          <p:cNvGrpSpPr/>
          <p:nvPr/>
        </p:nvGrpSpPr>
        <p:grpSpPr>
          <a:xfrm>
            <a:off x="5642967" y="7353804"/>
            <a:ext cx="2682421" cy="2149075"/>
            <a:chOff x="5483740" y="7338041"/>
            <a:chExt cx="2682421" cy="2149075"/>
          </a:xfrm>
        </p:grpSpPr>
        <p:grpSp>
          <p:nvGrpSpPr>
            <p:cNvPr id="2" name="Group 1"/>
            <p:cNvGrpSpPr/>
            <p:nvPr/>
          </p:nvGrpSpPr>
          <p:grpSpPr>
            <a:xfrm>
              <a:off x="5483740" y="7338041"/>
              <a:ext cx="2682421" cy="2149075"/>
              <a:chOff x="5483740" y="7338041"/>
              <a:chExt cx="2682421" cy="214907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5605951" y="7338041"/>
                <a:ext cx="2290930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u="sng" dirty="0"/>
                  <a:t>Key to Symbols</a:t>
                </a:r>
              </a:p>
              <a:p>
                <a:r>
                  <a:rPr lang="en-GB" sz="1100" dirty="0"/>
                  <a:t>Demonstrates processes that can be done in parallel</a:t>
                </a:r>
              </a:p>
              <a:p>
                <a:r>
                  <a:rPr lang="en-GB" sz="1100" dirty="0"/>
                  <a:t>Demonstrates that not all processes will apply to all trials</a:t>
                </a:r>
              </a:p>
              <a:p>
                <a:endParaRPr lang="en-GB" sz="1200" dirty="0"/>
              </a:p>
              <a:p>
                <a:endParaRPr lang="en-GB" sz="1200" dirty="0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5483740" y="9071618"/>
                <a:ext cx="837697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50" u="sng"/>
                  <a:t>Relevant to all trials</a:t>
                </a:r>
              </a:p>
            </p:txBody>
          </p:sp>
          <p:cxnSp>
            <p:nvCxnSpPr>
              <p:cNvPr id="7" name="Straight Arrow Connector 6"/>
              <p:cNvCxnSpPr/>
              <p:nvPr/>
            </p:nvCxnSpPr>
            <p:spPr>
              <a:xfrm>
                <a:off x="6781109" y="7835765"/>
                <a:ext cx="439461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6953335" y="8139666"/>
                <a:ext cx="696930" cy="0"/>
              </a:xfrm>
              <a:prstGeom prst="line">
                <a:avLst/>
              </a:prstGeom>
              <a:ln w="38100"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5" name="TextBox 224"/>
              <p:cNvSpPr txBox="1"/>
              <p:nvPr/>
            </p:nvSpPr>
            <p:spPr>
              <a:xfrm>
                <a:off x="5504258" y="8247002"/>
                <a:ext cx="817179" cy="900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50" u="sng"/>
                  <a:t>Specific for trials within Directive’s scope</a:t>
                </a:r>
              </a:p>
            </p:txBody>
          </p:sp>
          <p:sp>
            <p:nvSpPr>
              <p:cNvPr id="221" name="Flowchart: Connector 220"/>
              <p:cNvSpPr/>
              <p:nvPr/>
            </p:nvSpPr>
            <p:spPr>
              <a:xfrm>
                <a:off x="7033004" y="9194592"/>
                <a:ext cx="214783" cy="204538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2" name="Flowchart: Connector 221"/>
              <p:cNvSpPr/>
              <p:nvPr/>
            </p:nvSpPr>
            <p:spPr>
              <a:xfrm>
                <a:off x="6407201" y="9194592"/>
                <a:ext cx="214783" cy="204538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3" name="Flowchart: Connector 222"/>
              <p:cNvSpPr/>
              <p:nvPr/>
            </p:nvSpPr>
            <p:spPr>
              <a:xfrm>
                <a:off x="7650265" y="9194592"/>
                <a:ext cx="214783" cy="204538"/>
              </a:xfrm>
              <a:prstGeom prst="flowChartConnector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4" name="Flowchart: Connector 223"/>
              <p:cNvSpPr/>
              <p:nvPr/>
            </p:nvSpPr>
            <p:spPr>
              <a:xfrm>
                <a:off x="7001553" y="8648306"/>
                <a:ext cx="214783" cy="204538"/>
              </a:xfrm>
              <a:prstGeom prst="flowChartConnector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6" name="TextBox 225"/>
              <p:cNvSpPr txBox="1"/>
              <p:nvPr/>
            </p:nvSpPr>
            <p:spPr>
              <a:xfrm>
                <a:off x="6213640" y="8207981"/>
                <a:ext cx="711352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50" u="sng"/>
                  <a:t>Standard Process</a:t>
                </a:r>
              </a:p>
            </p:txBody>
          </p:sp>
          <p:sp>
            <p:nvSpPr>
              <p:cNvPr id="227" name="TextBox 226"/>
              <p:cNvSpPr txBox="1"/>
              <p:nvPr/>
            </p:nvSpPr>
            <p:spPr>
              <a:xfrm>
                <a:off x="6722111" y="8233939"/>
                <a:ext cx="974296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50" u="sng"/>
                  <a:t>Legal Requirement</a:t>
                </a:r>
              </a:p>
            </p:txBody>
          </p:sp>
          <p:sp>
            <p:nvSpPr>
              <p:cNvPr id="228" name="TextBox 227"/>
              <p:cNvSpPr txBox="1"/>
              <p:nvPr/>
            </p:nvSpPr>
            <p:spPr>
              <a:xfrm>
                <a:off x="7485864" y="8234760"/>
                <a:ext cx="680297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50" u="sng"/>
                  <a:t>Good Practice</a:t>
                </a: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5554819" y="7374028"/>
                <a:ext cx="2524321" cy="211308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cxnSp>
          <p:nvCxnSpPr>
            <p:cNvPr id="6" name="Straight Connector 5"/>
            <p:cNvCxnSpPr/>
            <p:nvPr/>
          </p:nvCxnSpPr>
          <p:spPr>
            <a:xfrm>
              <a:off x="6250250" y="8256984"/>
              <a:ext cx="6534" cy="123013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5554819" y="8256984"/>
              <a:ext cx="2548611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7" name="Straight Connector 26"/>
          <p:cNvCxnSpPr/>
          <p:nvPr/>
        </p:nvCxnSpPr>
        <p:spPr>
          <a:xfrm>
            <a:off x="5714045" y="9152667"/>
            <a:ext cx="2524321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4594412-0FBD-AF44-B2FD-13D8CC2DD0FF}"/>
              </a:ext>
            </a:extLst>
          </p:cNvPr>
          <p:cNvGrpSpPr/>
          <p:nvPr/>
        </p:nvGrpSpPr>
        <p:grpSpPr>
          <a:xfrm>
            <a:off x="5610888" y="342821"/>
            <a:ext cx="1792292" cy="1293803"/>
            <a:chOff x="97865" y="7603682"/>
            <a:chExt cx="1792292" cy="1599616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7140D84-9DAE-F08B-B870-9B87C81EB87B}"/>
                </a:ext>
              </a:extLst>
            </p:cNvPr>
            <p:cNvSpPr/>
            <p:nvPr/>
          </p:nvSpPr>
          <p:spPr>
            <a:xfrm>
              <a:off x="97865" y="7731127"/>
              <a:ext cx="1792292" cy="147217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 u="sng" dirty="0">
                <a:solidFill>
                  <a:schemeClr val="tx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9B42E4B-718C-AFE9-6A70-AE835E2B0B46}"/>
                </a:ext>
              </a:extLst>
            </p:cNvPr>
            <p:cNvSpPr txBox="1"/>
            <p:nvPr/>
          </p:nvSpPr>
          <p:spPr>
            <a:xfrm>
              <a:off x="894702" y="7603682"/>
              <a:ext cx="184730" cy="3805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GB" sz="1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55168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2036</TotalTime>
  <Words>246</Words>
  <Application>Microsoft Office PowerPoint</Application>
  <PresentationFormat>A3 Paper (297x420 mm)</PresentationFormat>
  <Paragraphs>121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Papworth Hospital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Kalinowski Alfie</dc:creator>
  <cp:lastModifiedBy>BOTTRILL, Fiona (ROYAL PAPWORTH HOSPITAL NHS FOUNDATION TRUST)</cp:lastModifiedBy>
  <cp:revision>170</cp:revision>
  <cp:lastPrinted>2017-06-01T13:05:42Z</cp:lastPrinted>
  <dcterms:created xsi:type="dcterms:W3CDTF">2015-12-17T15:05:55Z</dcterms:created>
  <dcterms:modified xsi:type="dcterms:W3CDTF">2025-10-24T16:22:58Z</dcterms:modified>
</cp:coreProperties>
</file>