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42113" cy="98726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42" y="10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7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2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63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4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72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2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0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43C93-2848-47D2-A952-AC7EF62DA9B6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81D0-7CEB-44A8-9232-59E21DB4B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0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file:///\\RESOURCE\PAPWORTH\shared\R&amp;D\SOPs\SOPs\SOP%20060\SOP060%20Version%20Control%20of%20Study%20Documentation%20Version%203.0%20FINAL.pdf" TargetMode="External"/><Relationship Id="rId18" Type="http://schemas.openxmlformats.org/officeDocument/2006/relationships/hyperlink" Target="file:///\\Resource\papworth\shared\R&amp;D\SOPs\SOPs\SOP%20031\SOP031%20Patient%20Recruitment%20Version%204.0%20FINAL.pdf" TargetMode="External"/><Relationship Id="rId26" Type="http://schemas.openxmlformats.org/officeDocument/2006/relationships/hyperlink" Target="file:///\\Resource\papworth\shared\R&amp;D\SOPs\SOPs\SOP%20063\SOP063%20Research%20and%20Development%20Internal%20Good%20Clinical%20Practice%20GCP%20Audit%20Version%203.0%20FINAL.pdf" TargetMode="External"/><Relationship Id="rId39" Type="http://schemas.openxmlformats.org/officeDocument/2006/relationships/hyperlink" Target="file:///\\RESOURCE\PAPWORTH\shared\R&amp;D\SOPs\SOPs\SOP%20023\SOP023%20Financial%20Procedures%20for%20Research%20Studies%20Version%204.0%20FINAL.pdf" TargetMode="External"/><Relationship Id="rId21" Type="http://schemas.openxmlformats.org/officeDocument/2006/relationships/hyperlink" Target="file:///\\Resource\papworth\shared\R&amp;D\SOPs\SOPs\SOP%20034\SOP034%20Trust%20Confirmation%20of%20Capacity%20and%20Capability%20to%20Conduct%20Research%20Studies%20version%208.0%20FINAL.pdf" TargetMode="External"/><Relationship Id="rId34" Type="http://schemas.openxmlformats.org/officeDocument/2006/relationships/hyperlink" Target="file:///\\Resource\papworth\shared\R&amp;D\SOPs\SOPs\SOP075\SOP075%20Quarantine%20of%20CTIMPS%20v2.0%20FINAL.pdf" TargetMode="External"/><Relationship Id="rId42" Type="http://schemas.openxmlformats.org/officeDocument/2006/relationships/hyperlink" Target="file:///\\RESOURCE\PAPWORTH\shared\R&amp;D\SOPs\SOPs\SOP%20050\SOP050%20Handling%20of%20Non-Compliance%20Version%204.0%20FINAL.pdf" TargetMode="External"/><Relationship Id="rId47" Type="http://schemas.openxmlformats.org/officeDocument/2006/relationships/hyperlink" Target="file:///\\RESOURCE\PAPWORTH\shared\R&amp;D\SOPs\SOPs\SOP%20019\SOP019%20Research%20Protocol%20Design%20Version%204.0%20FINAL.pdf" TargetMode="External"/><Relationship Id="rId50" Type="http://schemas.openxmlformats.org/officeDocument/2006/relationships/hyperlink" Target="file:///\\RESOURCE\PAPWORTH\shared\R&amp;D\SOPs\SOPs\SOP%20012\SOP012%20Adverse%20Event%20Reporting%20-%20v7.0%20FINAL.pdf" TargetMode="External"/><Relationship Id="rId55" Type="http://schemas.openxmlformats.org/officeDocument/2006/relationships/hyperlink" Target="file:///\\Resource\papworth\shared\R&amp;D\SOPs\SOPs\SOP077\SOP077%20Data%20Management%20Overview%20version%202.0%20FINAL.pdf" TargetMode="External"/><Relationship Id="rId7" Type="http://schemas.openxmlformats.org/officeDocument/2006/relationships/hyperlink" Target="http://www.papworthhospital.nhs.uk/research/data/uploads/sops/electronic-correspondence-study-related-sop-063.pdf" TargetMode="External"/><Relationship Id="rId12" Type="http://schemas.openxmlformats.org/officeDocument/2006/relationships/hyperlink" Target="file:///\\RESOURCE\PAPWORTH\shared\R&amp;D\SOPs\SOPs\SOP%20013\SOP013%20Trial%20Master%20File%20Creation%20and%20Maintenance%20v6.0%20FINAL.pdf" TargetMode="External"/><Relationship Id="rId17" Type="http://schemas.openxmlformats.org/officeDocument/2006/relationships/hyperlink" Target="file:///\\Resource\papworth\shared\R&amp;D\SOPs\SOPs\SOP%20005\SOP005%20Ethical%20Approval%20of%20Research%20Studies%20Version%206.0%20FINAL.pdf" TargetMode="External"/><Relationship Id="rId25" Type="http://schemas.openxmlformats.org/officeDocument/2006/relationships/hyperlink" Target="file:///\\RESOURCE\PAPWORTH\shared\R&amp;D\SOPs\SOPs\SOP%20062\SOP062%20Preparation%20of%20Regulatory%20Progress%20Reports%20version%204.0%20FINAL.pdf" TargetMode="External"/><Relationship Id="rId33" Type="http://schemas.openxmlformats.org/officeDocument/2006/relationships/hyperlink" Target="file:///\\RESOURCE\PAPWORTH\shared\R&amp;D\SOPs\SOPs\SOP074\SOP074%20Handing%20of%20Drug%20Alerts%20and%20Recall%20of%20IMPS%20V2%20FINAL.pdf" TargetMode="External"/><Relationship Id="rId38" Type="http://schemas.openxmlformats.org/officeDocument/2006/relationships/hyperlink" Target="file:///\\Resource\papworth\shared\R&amp;D\SOPs\SOPs\SOP%20048\SOP048%20Applying%20for%20Papworth%20Sponsorship%20version%204.0%20FINAL.pdf" TargetMode="External"/><Relationship Id="rId46" Type="http://schemas.openxmlformats.org/officeDocument/2006/relationships/hyperlink" Target="file:///\\RESOURCE\PAPWORTH\shared\R&amp;D\SOPs\SOPs\SOP%20018\SOP018%20Randomisation%20of%20Research%20Studies%20version%204.0.%20FINAL.pdf" TargetMode="External"/><Relationship Id="rId2" Type="http://schemas.openxmlformats.org/officeDocument/2006/relationships/hyperlink" Target="file:///\\Resource\papworth\shared\R&amp;D\SOPs\SOPs\SOP%20002\SOP002%20Training%20Records%20for%20Research%20Active%20Staff%20version%207.0%20FINAL.pdf" TargetMode="External"/><Relationship Id="rId16" Type="http://schemas.openxmlformats.org/officeDocument/2006/relationships/hyperlink" Target="file:///\\RESOURCE\PAPWORTH\shared\R&amp;D\SOPs\SOPs\SOP%20014\SOP014%20Gaining%20Regulatory%20Approval%20from%20the%20MHRA%20Version%204.0%20FINAL.pdf" TargetMode="External"/><Relationship Id="rId20" Type="http://schemas.openxmlformats.org/officeDocument/2006/relationships/hyperlink" Target="file:///\\RESOURCE\PAPWORTH\shared\R&amp;D\SOPs\SOPs\SOP%20011\SOP011%20Archiving%20of%20Research%20Studies%20v8.0%20FINAL.%201.pdf" TargetMode="External"/><Relationship Id="rId29" Type="http://schemas.openxmlformats.org/officeDocument/2006/relationships/hyperlink" Target="file:///\\RESOURCE\PAPWORTH\shared\R&amp;D\SOPs\SOPs\SOP%20021\SOP021%20Trial%20Closure%20End%20of%20Trial%20Reporting%20v4.0.pdf" TargetMode="External"/><Relationship Id="rId41" Type="http://schemas.openxmlformats.org/officeDocument/2006/relationships/hyperlink" Target="file:///\\RESOURCE\PAPWORTH\shared\R&amp;D\SOPs\SOPs\SOP%20024\SOP024%20Contract%20Negotiation%20and%20Review%20Version%204.0%20FINAL.pdf" TargetMode="External"/><Relationship Id="rId54" Type="http://schemas.openxmlformats.org/officeDocument/2006/relationships/hyperlink" Target="file:///\\Resource\papworth\shared\R&amp;D\SOPs\SOPs\SOP%20015\SOP015%20Site%20Recruitment%20and%20Initiation%20version%205.0%20FINAL%20.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apworthhospital.nhs.uk/research/data/uploads/sops/roles-and-responsibilities-for-the-conduct-of-research-studies-and-clinical-trials-sop-055-v1.pdf" TargetMode="External"/><Relationship Id="rId11" Type="http://schemas.openxmlformats.org/officeDocument/2006/relationships/hyperlink" Target="file:///\\RESOURCE\PAPWORTH\shared\R&amp;D\SOPs\SOPs\SOP%20003\SOP003%20Informed%20Consent%20for%20Research%20Studies%20Version%208.0%20for%20ratification.docx" TargetMode="External"/><Relationship Id="rId24" Type="http://schemas.openxmlformats.org/officeDocument/2006/relationships/hyperlink" Target="file:///\\Resource\papworth\shared\R&amp;D\SOPs\SOPs\SOP%20016\SOP016%20Monitoring%20Research%20Studies%20Version%206.0%20Final.pdf" TargetMode="External"/><Relationship Id="rId32" Type="http://schemas.openxmlformats.org/officeDocument/2006/relationships/hyperlink" Target="file:///\\RESOURCE\PAPWORTH\shared\R&amp;D\SOPs\SOPs\SOP073\SOP073%20Sourcing%20of%20Clinical%20Trial%20IMP's%20for%20Papworth%20Sponsored%20Studies%20Vs%202.0%20FINAL.pdf" TargetMode="External"/><Relationship Id="rId37" Type="http://schemas.openxmlformats.org/officeDocument/2006/relationships/hyperlink" Target="file:///\\Resource\papworth\shared\R&amp;D\SOPs\SOPs\SOP%20065\SOP065%20Risk-adapted%20Approach%20to%20the%20Management%20of%20Clinical%20Trials%20of%20investigational%20medicinal%20products%20V4.0%20FINAL.pdf" TargetMode="External"/><Relationship Id="rId40" Type="http://schemas.openxmlformats.org/officeDocument/2006/relationships/hyperlink" Target="file:///\\RESOURCE\PAPWORTH\shared\R&amp;D\SOPs\SOPs\SOP%20009\SOP009%20Project%20Management%20of%20Research%20Studies%206.0%20FINAL.pdf" TargetMode="External"/><Relationship Id="rId45" Type="http://schemas.openxmlformats.org/officeDocument/2006/relationships/hyperlink" Target="file:///\\Resource\papworth\shared\R&amp;D\SOPs\SOPs\SOP%20009\SOP009%20Project%20Management%20of%20Research%20Studies%20version%204.0%20FINAL.pdf" TargetMode="External"/><Relationship Id="rId53" Type="http://schemas.openxmlformats.org/officeDocument/2006/relationships/hyperlink" Target="file:///\\Resource\papworth\shared\R&amp;D\SOPs\SOPs\SOP079\SOP079%20-%20Reference%20Safety%20Information%20v3.0%20FINAL.pdf" TargetMode="External"/><Relationship Id="rId5" Type="http://schemas.openxmlformats.org/officeDocument/2006/relationships/hyperlink" Target="http://www.papworthhospital.nhs.uk/research/data/uploads/sops/gcp-training-sop049-gcp-training-for-research-staff-version-2_0-final.pdf" TargetMode="External"/><Relationship Id="rId15" Type="http://schemas.openxmlformats.org/officeDocument/2006/relationships/hyperlink" Target="file:///\\RESOURCE\PAPWORTH\shared\R&amp;D\SOPs\SOPs\SOP%20030\SOP030%20Roles%20&amp;%20Responsibilities-Delegation%20Log%20version%205.0%20FINAL.pdf" TargetMode="External"/><Relationship Id="rId23" Type="http://schemas.openxmlformats.org/officeDocument/2006/relationships/hyperlink" Target="file:///\\RESOURCE\PAPWORTH\shared\R&amp;D\SOPs\SOPs\SOP%20020\SOP020%20PIS%20and%20Consent%20Forms%20Version%204.0%20FINAL.pdf" TargetMode="External"/><Relationship Id="rId28" Type="http://schemas.openxmlformats.org/officeDocument/2006/relationships/hyperlink" Target="file:///\\Resource\papworth\shared\R&amp;D\SOPs\SOPs\SOP%20071\SOP071%20Urgent%20Safety%20Measures%20version%202.0%20FINAL.pdf" TargetMode="External"/><Relationship Id="rId36" Type="http://schemas.openxmlformats.org/officeDocument/2006/relationships/hyperlink" Target="file:///\\RESOURCE\PAPWORTH\shared\R&amp;D\SOPs\SOPs\SOP081\SOP081%20Destruction%20of%20Waste%20IMP%20v1%20FINAL.pdf" TargetMode="External"/><Relationship Id="rId49" Type="http://schemas.openxmlformats.org/officeDocument/2006/relationships/hyperlink" Target="file:///\\Resource\papworth\shared\R&amp;D\SOPs\SOPs\SOP%20024\SOP024%20Contract%20Negotiation%20and%20Review%20Version%204.0%20FINAL.pdf" TargetMode="External"/><Relationship Id="rId57" Type="http://schemas.openxmlformats.org/officeDocument/2006/relationships/hyperlink" Target="file:///\\Resource\papworth\shared\R&amp;D\SOPs\SOPs\SOP080\SOP080%20Study%20Data%20-%20Collection%20and%20Entry%20v2.0%20FINAL.pdf" TargetMode="External"/><Relationship Id="rId10" Type="http://schemas.openxmlformats.org/officeDocument/2006/relationships/hyperlink" Target="file:///\\Resource\papworth\shared\R&amp;D\SOPs\SOPs\SOP%20003\SOP003%20Informed%20Consent%20for%20Research%20Studies%20Version%2011.0%20FINAL.pdf" TargetMode="External"/><Relationship Id="rId19" Type="http://schemas.openxmlformats.org/officeDocument/2006/relationships/hyperlink" Target="file:///\\Resource\papworth\shared\R&amp;D\SOPs\SOPs\SOP%20037\SOP037%20Amendments%20to%20Research%20Studies%20Version%207.0%20FINAL.pdf" TargetMode="External"/><Relationship Id="rId31" Type="http://schemas.openxmlformats.org/officeDocument/2006/relationships/hyperlink" Target="file:///\\RESOURCE\PAPWORTH\shared\R&amp;D\SOPs\SOPs\SOP072\SOP072%20Supply%20of%20Clinical%20Trials%20Investigational%20Material%20Dispensing,%20Returns%20and%20Accountability%20version%202.0%20FINAL.pdf" TargetMode="External"/><Relationship Id="rId44" Type="http://schemas.openxmlformats.org/officeDocument/2006/relationships/hyperlink" Target="file:///\\RESOURCE\PAPWORTH\shared\R&amp;D\SOPs\SOPs\SOP%20052\SOP052%20Misconduct%20and%20Fraud_Good%20Research%20Practice%20version%203.0%20FINAL.pdf" TargetMode="External"/><Relationship Id="rId52" Type="http://schemas.openxmlformats.org/officeDocument/2006/relationships/hyperlink" Target="http://www.papworthhospital.nhs.uk/research/data/uploads/sops/unblinding-code-breaking-in-clinical-trials-sop-069-v1.1.pdf" TargetMode="External"/><Relationship Id="rId4" Type="http://schemas.openxmlformats.org/officeDocument/2006/relationships/hyperlink" Target="http://www.papworthhospital.nhs.uk/research/data/uploads/sops/file-notes-sop-041-v3.1.pdf" TargetMode="External"/><Relationship Id="rId9" Type="http://schemas.openxmlformats.org/officeDocument/2006/relationships/hyperlink" Target="file:///\\Resource\papworth\shared\R&amp;D\SOPs\SOPs\SOP%20013\SOP013%20Trial%20Master%20File%20Creation%20and%20Maintenance%20v6.0%20FINAL.pdf" TargetMode="External"/><Relationship Id="rId14" Type="http://schemas.openxmlformats.org/officeDocument/2006/relationships/hyperlink" Target="file:///\\Resource\papworth\shared\R&amp;D\SOPs\SOPs\SOP%20041\SOP041%20File%20Notes%20v4.0%20FINAL.pdf" TargetMode="External"/><Relationship Id="rId22" Type="http://schemas.openxmlformats.org/officeDocument/2006/relationships/hyperlink" Target="file:///\\Resource\papworth\shared\R&amp;D\SOPs\SOPs\SOP%20025\SOP025%20Assessment%20and%20Registration%20of%20Trust%20Risk%20Rating%20for%20Research%20Studies%20v%206.0%20FINAL.pdf" TargetMode="External"/><Relationship Id="rId27" Type="http://schemas.openxmlformats.org/officeDocument/2006/relationships/hyperlink" Target="file:///\\Resource\papworth\shared\R&amp;D\SOPs\SOPs\SOP%20038\SOP038%20Change%20of%20Investigator%20version%204.0%20FINAL.pdf" TargetMode="External"/><Relationship Id="rId30" Type="http://schemas.openxmlformats.org/officeDocument/2006/relationships/hyperlink" Target="file:///\\RESOURCE\PAPWORTH\shared\R&amp;D\SOPs\SOPs\SOP%20017\SOP017%20Statistical%20Input%20into%20Clinical%20Trials%20V3.0%20FINAL.pdf" TargetMode="External"/><Relationship Id="rId35" Type="http://schemas.openxmlformats.org/officeDocument/2006/relationships/hyperlink" Target="file:///\\Resource\papworth\shared\R&amp;D\SOPs\SOPs\SOP076\Previous%20versions%20and%20correspondence\SOP076%20Transport%20Storage%20and%20Environmental%20Monitoring%20of%20IMP's%20(Investigational%20Medicinal%20Products)%20V%203.0.pdf" TargetMode="External"/><Relationship Id="rId43" Type="http://schemas.openxmlformats.org/officeDocument/2006/relationships/hyperlink" Target="file:///\\Resource\papworth\shared\R&amp;D\SOPs\SOPs\SOP%20051\SOP051%20Serious%20Breach%20of%20Protocol%20or%20GCP%20in%20CTIMPs%20and%20Non-CE%20Marked%20Devices%20v4.0%20FINAL.pdf" TargetMode="External"/><Relationship Id="rId48" Type="http://schemas.openxmlformats.org/officeDocument/2006/relationships/hyperlink" Target="file:///\\RESOURCE\PAPWORTH\shared\R&amp;D\SOPs\SOPs\SOP%20066\SOP066%20Subcontracting%20of%20Research%20Activities%20Version%203.0%20FINAL.pdf" TargetMode="External"/><Relationship Id="rId56" Type="http://schemas.openxmlformats.org/officeDocument/2006/relationships/hyperlink" Target="file:///\\RESOURCE\PAPWORTH\shared\R&amp;D\SOPs\SOPs\SOP078\SOP078%20Data%20Management%20Plan%20v%201.0%20FINAL.pdf" TargetMode="External"/><Relationship Id="rId8" Type="http://schemas.openxmlformats.org/officeDocument/2006/relationships/hyperlink" Target="http://www.papworthhospital.nhs.uk/research/data/uploads/sops/trust-approval-expedited-trust-approval-of-urgent-public-health-research-studies-sop-070v1.pdf" TargetMode="External"/><Relationship Id="rId51" Type="http://schemas.openxmlformats.org/officeDocument/2006/relationships/hyperlink" Target="file:///\\Resource\papworth\shared\R&amp;D\SOPs\SOPs\SOP%20069\SOP069%20Code%20breaking%20in%20Clinical%20Trials%20vs%202.0%20-%20FINAL.pdf" TargetMode="External"/><Relationship Id="rId3" Type="http://schemas.openxmlformats.org/officeDocument/2006/relationships/hyperlink" Target="http://www.papworthhospital.nhs.uk/research/data/uploads/sops/research-passport-procedure-sop-040-v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10825659" y="4077778"/>
            <a:ext cx="1957446" cy="872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11197495" y="135645"/>
            <a:ext cx="1600567" cy="366254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GB" sz="1500"/>
              <a:t>Overarching</a:t>
            </a:r>
            <a:r>
              <a:rPr lang="en-GB" sz="1300"/>
              <a:t> SOPs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0865296" y="430513"/>
            <a:ext cx="19995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hlinkClick r:id="rId2" action="ppaction://hlinkfile"/>
              </a:rPr>
              <a:t>Training </a:t>
            </a:r>
            <a:r>
              <a:rPr lang="en-GB" sz="1400" dirty="0">
                <a:hlinkClick r:id="rId2" action="ppaction://hlinkfile"/>
              </a:rPr>
              <a:t>Records </a:t>
            </a:r>
            <a:endParaRPr lang="en-GB" sz="1400" dirty="0" smtClean="0"/>
          </a:p>
          <a:p>
            <a:r>
              <a:rPr lang="en-GB" sz="1400" dirty="0" err="1" smtClean="0">
                <a:hlinkClick r:id="rId3"/>
              </a:rPr>
              <a:t>Managament</a:t>
            </a:r>
            <a:r>
              <a:rPr lang="en-GB" sz="1400" dirty="0" smtClean="0">
                <a:hlinkClick r:id="rId3"/>
              </a:rPr>
              <a:t> of External Staff</a:t>
            </a:r>
            <a:endParaRPr lang="en-GB" sz="1400" dirty="0"/>
          </a:p>
          <a:p>
            <a:r>
              <a:rPr lang="en-GB" sz="1400" dirty="0" smtClean="0">
                <a:hlinkClick r:id="rId4"/>
              </a:rPr>
              <a:t>File Notes</a:t>
            </a:r>
            <a:endParaRPr lang="en-GB" sz="1400" dirty="0"/>
          </a:p>
          <a:p>
            <a:r>
              <a:rPr lang="en-GB" sz="1400" dirty="0" smtClean="0">
                <a:hlinkClick r:id="rId5"/>
              </a:rPr>
              <a:t>GCP Training</a:t>
            </a:r>
            <a:endParaRPr lang="en-GB" sz="1400" dirty="0" smtClean="0"/>
          </a:p>
          <a:p>
            <a:r>
              <a:rPr lang="en-GB" sz="1400" dirty="0" smtClean="0">
                <a:hlinkClick r:id="rId6"/>
              </a:rPr>
              <a:t>Conduct of Research Studies and trials</a:t>
            </a:r>
            <a:endParaRPr lang="en-GB" sz="1400" dirty="0"/>
          </a:p>
          <a:p>
            <a:r>
              <a:rPr lang="en-GB" sz="1400" dirty="0" smtClean="0">
                <a:hlinkClick r:id="rId7"/>
              </a:rPr>
              <a:t>Study related emails</a:t>
            </a:r>
            <a:endParaRPr lang="en-GB" sz="1400" dirty="0" smtClean="0"/>
          </a:p>
          <a:p>
            <a:r>
              <a:rPr lang="en-GB" sz="1400" dirty="0" smtClean="0">
                <a:hlinkClick r:id="rId8"/>
              </a:rPr>
              <a:t>Expedited trust approval</a:t>
            </a:r>
            <a:endParaRPr lang="en-GB" sz="1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773197" y="2014129"/>
            <a:ext cx="3140751" cy="215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913948" y="2006545"/>
            <a:ext cx="0" cy="29149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H="1" flipV="1">
            <a:off x="1790641" y="4930625"/>
            <a:ext cx="3151439" cy="2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911803" y="4103449"/>
            <a:ext cx="1757937" cy="80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7" name="Flowchart: Connector 396"/>
          <p:cNvSpPr/>
          <p:nvPr/>
        </p:nvSpPr>
        <p:spPr>
          <a:xfrm>
            <a:off x="4803791" y="3170744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8" name="Flowchart: Connector 407"/>
          <p:cNvSpPr/>
          <p:nvPr/>
        </p:nvSpPr>
        <p:spPr>
          <a:xfrm>
            <a:off x="12547097" y="3983202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6" name="Straight Connector 145"/>
          <p:cNvCxnSpPr/>
          <p:nvPr/>
        </p:nvCxnSpPr>
        <p:spPr>
          <a:xfrm>
            <a:off x="1898307" y="7163881"/>
            <a:ext cx="293541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881209" y="6379288"/>
            <a:ext cx="293541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4816624" y="6371793"/>
            <a:ext cx="0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7" name="Flowchart: Alternate Process 426"/>
          <p:cNvSpPr/>
          <p:nvPr/>
        </p:nvSpPr>
        <p:spPr>
          <a:xfrm>
            <a:off x="5185633" y="3900727"/>
            <a:ext cx="297396" cy="40544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</a:rPr>
              <a:t>A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0" y="3154208"/>
            <a:ext cx="84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Trial Planning &amp; Design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0" y="2283033"/>
            <a:ext cx="1204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mtClean="0"/>
              <a:t>Within scope of CT regulations?</a:t>
            </a:r>
            <a:endParaRPr lang="en-GB" sz="1400"/>
          </a:p>
        </p:txBody>
      </p:sp>
      <p:sp>
        <p:nvSpPr>
          <p:cNvPr id="195" name="TextBox 194"/>
          <p:cNvSpPr txBox="1"/>
          <p:nvPr/>
        </p:nvSpPr>
        <p:spPr>
          <a:xfrm>
            <a:off x="4917530" y="4228762"/>
            <a:ext cx="1332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/>
              <a:t>CI Checklist before seeking approval</a:t>
            </a:r>
            <a:endParaRPr lang="en-GB" sz="1400" b="1"/>
          </a:p>
        </p:txBody>
      </p:sp>
      <p:sp>
        <p:nvSpPr>
          <p:cNvPr id="434" name="TextBox 433"/>
          <p:cNvSpPr txBox="1"/>
          <p:nvPr/>
        </p:nvSpPr>
        <p:spPr>
          <a:xfrm>
            <a:off x="11657831" y="3521688"/>
            <a:ext cx="132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Dissemination of Results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4038574" y="6022134"/>
            <a:ext cx="1704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Trial Documentation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4930225" y="2735389"/>
            <a:ext cx="884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Final Protocol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8820791" y="4143276"/>
            <a:ext cx="883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Informed Consent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11938837" y="4203301"/>
            <a:ext cx="882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Archiving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8583446" y="7504937"/>
            <a:ext cx="1568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Temp halt or early termination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9" name="TextBox 458"/>
          <p:cNvSpPr txBox="1"/>
          <p:nvPr/>
        </p:nvSpPr>
        <p:spPr>
          <a:xfrm>
            <a:off x="8583062" y="4791155"/>
            <a:ext cx="1214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Substantial amendments</a:t>
            </a:r>
            <a:endParaRPr lang="en-GB" sz="1400" b="1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61222" y="265213"/>
            <a:ext cx="1415387" cy="518744"/>
            <a:chOff x="5279217" y="1059460"/>
            <a:chExt cx="1415387" cy="518744"/>
          </a:xfrm>
        </p:grpSpPr>
        <p:sp>
          <p:nvSpPr>
            <p:cNvPr id="194" name="TextBox 193"/>
            <p:cNvSpPr txBox="1"/>
            <p:nvPr/>
          </p:nvSpPr>
          <p:spPr>
            <a:xfrm>
              <a:off x="5279217" y="1059460"/>
              <a:ext cx="14153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Funding Secured</a:t>
              </a:r>
              <a:endParaRPr lang="en-GB" sz="1400" b="1" dirty="0"/>
            </a:p>
          </p:txBody>
        </p:sp>
        <p:sp>
          <p:nvSpPr>
            <p:cNvPr id="472" name="Oval 471"/>
            <p:cNvSpPr/>
            <p:nvPr/>
          </p:nvSpPr>
          <p:spPr>
            <a:xfrm>
              <a:off x="5476012" y="1198086"/>
              <a:ext cx="951410" cy="38011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rgbClr val="0070C0"/>
                  </a:solidFill>
                  <a:hlinkClick r:id="rId9" action="ppaction://hlinkfile"/>
                </a:rPr>
                <a:t>SOP013</a:t>
              </a:r>
              <a:endParaRPr lang="en-GB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87" name="Oval 486"/>
          <p:cNvSpPr/>
          <p:nvPr/>
        </p:nvSpPr>
        <p:spPr>
          <a:xfrm>
            <a:off x="8804978" y="4512893"/>
            <a:ext cx="986667" cy="3590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10" action="ppaction://hlinkfile"/>
              </a:rPr>
              <a:t>SOP003</a:t>
            </a:r>
            <a:endParaRPr lang="en-GB" sz="1200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7378771" y="2519746"/>
            <a:ext cx="26937" cy="27555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6425051" y="5250114"/>
            <a:ext cx="980657" cy="54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 flipH="1">
            <a:off x="6425051" y="2518800"/>
            <a:ext cx="953720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Arrow Connector 330"/>
          <p:cNvCxnSpPr/>
          <p:nvPr/>
        </p:nvCxnSpPr>
        <p:spPr>
          <a:xfrm flipV="1">
            <a:off x="6425051" y="3716987"/>
            <a:ext cx="0" cy="4584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Arrow Connector 333"/>
          <p:cNvCxnSpPr/>
          <p:nvPr/>
        </p:nvCxnSpPr>
        <p:spPr>
          <a:xfrm>
            <a:off x="6425051" y="4175457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 flipV="1">
            <a:off x="6425051" y="2519273"/>
            <a:ext cx="0" cy="12961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>
            <a:off x="6425051" y="4549566"/>
            <a:ext cx="5220" cy="7060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621984" y="4103449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8485194" y="3243400"/>
            <a:ext cx="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4" name="Flowchart: Connector 393"/>
          <p:cNvSpPr/>
          <p:nvPr/>
        </p:nvSpPr>
        <p:spPr>
          <a:xfrm>
            <a:off x="8679948" y="397532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6" name="Flowchart: Connector 395"/>
          <p:cNvSpPr/>
          <p:nvPr/>
        </p:nvSpPr>
        <p:spPr>
          <a:xfrm>
            <a:off x="8369267" y="3062732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8" name="Flowchart: Connector 397"/>
          <p:cNvSpPr/>
          <p:nvPr/>
        </p:nvSpPr>
        <p:spPr>
          <a:xfrm>
            <a:off x="6774242" y="3959433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9" name="Flowchart: Connector 398"/>
          <p:cNvSpPr/>
          <p:nvPr/>
        </p:nvSpPr>
        <p:spPr>
          <a:xfrm>
            <a:off x="5939154" y="4018898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Flowchart: Connector 399"/>
          <p:cNvSpPr/>
          <p:nvPr/>
        </p:nvSpPr>
        <p:spPr>
          <a:xfrm>
            <a:off x="6816980" y="5119827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1" name="Flowchart: Connector 400"/>
          <p:cNvSpPr/>
          <p:nvPr/>
        </p:nvSpPr>
        <p:spPr>
          <a:xfrm>
            <a:off x="6816980" y="2411734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" name="Flowchart: Connector 401"/>
          <p:cNvSpPr/>
          <p:nvPr/>
        </p:nvSpPr>
        <p:spPr>
          <a:xfrm>
            <a:off x="7597474" y="3970173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6" name="Flowchart: Connector 405"/>
          <p:cNvSpPr/>
          <p:nvPr/>
        </p:nvSpPr>
        <p:spPr>
          <a:xfrm>
            <a:off x="8086987" y="398611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TextBox 209"/>
          <p:cNvSpPr txBox="1"/>
          <p:nvPr/>
        </p:nvSpPr>
        <p:spPr>
          <a:xfrm>
            <a:off x="5743015" y="37382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IRAS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763282" y="2822188"/>
            <a:ext cx="1409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Trial Abandoned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8468154" y="3353689"/>
            <a:ext cx="700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/>
              <a:t>Trial Begins</a:t>
            </a:r>
            <a:endParaRPr lang="en-GB" sz="1400" b="1"/>
          </a:p>
        </p:txBody>
      </p:sp>
      <p:sp>
        <p:nvSpPr>
          <p:cNvPr id="447" name="TextBox 446"/>
          <p:cNvSpPr txBox="1"/>
          <p:nvPr/>
        </p:nvSpPr>
        <p:spPr>
          <a:xfrm>
            <a:off x="6299557" y="5275282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R&amp;D Submission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6430271" y="4074122"/>
            <a:ext cx="110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Ethics Submission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49" name="TextBox 448"/>
          <p:cNvSpPr txBox="1"/>
          <p:nvPr/>
        </p:nvSpPr>
        <p:spPr>
          <a:xfrm>
            <a:off x="6325118" y="1947791"/>
            <a:ext cx="1352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CTA Submission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1" name="TextBox 450"/>
          <p:cNvSpPr txBox="1"/>
          <p:nvPr/>
        </p:nvSpPr>
        <p:spPr>
          <a:xfrm>
            <a:off x="7355103" y="3254704"/>
            <a:ext cx="12205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Permissions &amp; Approvals Obtained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2" name="TextBox 451">
            <a:hlinkClick r:id="rId11" action="ppaction://hlinkfile"/>
          </p:cNvPr>
          <p:cNvSpPr txBox="1"/>
          <p:nvPr/>
        </p:nvSpPr>
        <p:spPr>
          <a:xfrm>
            <a:off x="7650265" y="4149323"/>
            <a:ext cx="1544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Final Trial management documentation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70" name="Oval 469"/>
          <p:cNvSpPr/>
          <p:nvPr/>
        </p:nvSpPr>
        <p:spPr>
          <a:xfrm>
            <a:off x="7547444" y="4722017"/>
            <a:ext cx="1295109" cy="9255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hlinkClick r:id="rId12" action="ppaction://hlinkfile"/>
              </a:rPr>
              <a:t>SOP013</a:t>
            </a:r>
            <a:endParaRPr lang="en-GB" sz="1400" dirty="0" smtClean="0"/>
          </a:p>
          <a:p>
            <a:pPr algn="ctr"/>
            <a:r>
              <a:rPr lang="en-GB" sz="1400" dirty="0" smtClean="0">
                <a:hlinkClick r:id="rId13" action="ppaction://hlinkfile"/>
              </a:rPr>
              <a:t>SOP060</a:t>
            </a:r>
            <a:endParaRPr lang="en-GB" sz="1400" dirty="0" smtClean="0"/>
          </a:p>
          <a:p>
            <a:pPr algn="ctr"/>
            <a:r>
              <a:rPr lang="en-GB" sz="1400" dirty="0" smtClean="0">
                <a:hlinkClick r:id="rId14" action="ppaction://hlinkfile"/>
              </a:rPr>
              <a:t>SOP041</a:t>
            </a:r>
            <a:endParaRPr lang="en-GB" sz="1400" dirty="0" smtClean="0"/>
          </a:p>
          <a:p>
            <a:pPr algn="ctr"/>
            <a:r>
              <a:rPr lang="en-GB" sz="1400" dirty="0" smtClean="0">
                <a:hlinkClick r:id="rId15" action="ppaction://hlinkfile"/>
              </a:rPr>
              <a:t>SOP030</a:t>
            </a:r>
            <a:endParaRPr lang="en-GB" sz="1400" dirty="0"/>
          </a:p>
        </p:txBody>
      </p:sp>
      <p:sp>
        <p:nvSpPr>
          <p:cNvPr id="473" name="Oval 472"/>
          <p:cNvSpPr/>
          <p:nvPr/>
        </p:nvSpPr>
        <p:spPr>
          <a:xfrm>
            <a:off x="6497059" y="2101680"/>
            <a:ext cx="988805" cy="39533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16" action="ppaction://hlinkfile"/>
              </a:rPr>
              <a:t>SOP014</a:t>
            </a:r>
            <a:endParaRPr lang="en-GB" sz="1200" dirty="0"/>
          </a:p>
        </p:txBody>
      </p:sp>
      <p:sp>
        <p:nvSpPr>
          <p:cNvPr id="474" name="Oval 473"/>
          <p:cNvSpPr/>
          <p:nvPr/>
        </p:nvSpPr>
        <p:spPr>
          <a:xfrm>
            <a:off x="6369826" y="4463489"/>
            <a:ext cx="985277" cy="31599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17" action="ppaction://hlinkfile"/>
              </a:rPr>
              <a:t>SOP005</a:t>
            </a:r>
            <a:endParaRPr lang="en-GB" sz="1200" dirty="0"/>
          </a:p>
        </p:txBody>
      </p:sp>
      <p:sp>
        <p:nvSpPr>
          <p:cNvPr id="488" name="Oval 487"/>
          <p:cNvSpPr/>
          <p:nvPr/>
        </p:nvSpPr>
        <p:spPr>
          <a:xfrm>
            <a:off x="8303011" y="3681111"/>
            <a:ext cx="976264" cy="39159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18" action="ppaction://hlinkfile"/>
              </a:rPr>
              <a:t>SOP031</a:t>
            </a:r>
            <a:endParaRPr lang="en-GB" sz="1200" dirty="0"/>
          </a:p>
        </p:txBody>
      </p:sp>
      <p:sp>
        <p:nvSpPr>
          <p:cNvPr id="546" name="Oval 545"/>
          <p:cNvSpPr/>
          <p:nvPr/>
        </p:nvSpPr>
        <p:spPr>
          <a:xfrm>
            <a:off x="8645540" y="5178034"/>
            <a:ext cx="1028708" cy="3058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19" action="ppaction://hlinkfile"/>
              </a:rPr>
              <a:t>SOP037</a:t>
            </a:r>
            <a:endParaRPr lang="en-GB" sz="1200" dirty="0"/>
          </a:p>
        </p:txBody>
      </p:sp>
      <p:sp>
        <p:nvSpPr>
          <p:cNvPr id="559" name="Oval 558"/>
          <p:cNvSpPr/>
          <p:nvPr/>
        </p:nvSpPr>
        <p:spPr>
          <a:xfrm>
            <a:off x="11938837" y="4385402"/>
            <a:ext cx="1008805" cy="3391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20" action="ppaction://hlinkfile"/>
              </a:rPr>
              <a:t>SOP011</a:t>
            </a:r>
            <a:endParaRPr lang="en-GB" sz="1200" dirty="0"/>
          </a:p>
        </p:txBody>
      </p:sp>
      <p:sp>
        <p:nvSpPr>
          <p:cNvPr id="560" name="Oval 559"/>
          <p:cNvSpPr/>
          <p:nvPr/>
        </p:nvSpPr>
        <p:spPr>
          <a:xfrm>
            <a:off x="6464135" y="5364822"/>
            <a:ext cx="1022291" cy="9975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21" action="ppaction://hlinkfile"/>
              </a:rPr>
              <a:t>SOP034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22" action="ppaction://hlinkfile"/>
              </a:rPr>
              <a:t>SOP025</a:t>
            </a:r>
            <a:endParaRPr lang="en-GB" sz="1200" dirty="0"/>
          </a:p>
        </p:txBody>
      </p:sp>
      <p:sp>
        <p:nvSpPr>
          <p:cNvPr id="4" name="Oval 3"/>
          <p:cNvSpPr/>
          <p:nvPr/>
        </p:nvSpPr>
        <p:spPr>
          <a:xfrm>
            <a:off x="4785204" y="6249815"/>
            <a:ext cx="997858" cy="3900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  <a:hlinkClick r:id="rId23" action="ppaction://hlinkfile"/>
              </a:rPr>
              <a:t>SOP020</a:t>
            </a:r>
            <a:endParaRPr lang="en-GB" sz="1200" dirty="0" smtClean="0">
              <a:solidFill>
                <a:srgbClr val="0070C0"/>
              </a:solidFill>
            </a:endParaRPr>
          </a:p>
          <a:p>
            <a:pPr algn="ctr"/>
            <a:r>
              <a:rPr lang="en-GB" sz="1200" dirty="0" smtClean="0">
                <a:solidFill>
                  <a:srgbClr val="0070C0"/>
                </a:solidFill>
                <a:hlinkClick r:id="rId13" action="ppaction://hlinkfile"/>
              </a:rPr>
              <a:t>SOP060</a:t>
            </a:r>
            <a:endParaRPr lang="en-GB" sz="1200" dirty="0">
              <a:solidFill>
                <a:srgbClr val="0070C0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>
            <a:off x="9681431" y="1967658"/>
            <a:ext cx="106549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681431" y="3047778"/>
            <a:ext cx="106549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9039659" y="4101053"/>
            <a:ext cx="726266" cy="23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9681431" y="4128134"/>
            <a:ext cx="15766" cy="335978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9681431" y="1103562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/>
          <p:nvPr/>
        </p:nvCxnSpPr>
        <p:spPr>
          <a:xfrm flipH="1">
            <a:off x="10761551" y="1103562"/>
            <a:ext cx="11428" cy="32403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 flipV="1">
            <a:off x="9705476" y="4080197"/>
            <a:ext cx="1059633" cy="1236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>
            <a:off x="10761551" y="4164738"/>
            <a:ext cx="127" cy="3347536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>
            <a:off x="9681431" y="7512274"/>
            <a:ext cx="106562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/>
          <p:nvPr/>
        </p:nvCxnSpPr>
        <p:spPr>
          <a:xfrm>
            <a:off x="9681431" y="5280026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9681431" y="6360146"/>
            <a:ext cx="106562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8" name="Flowchart: Connector 127"/>
          <p:cNvSpPr/>
          <p:nvPr/>
        </p:nvSpPr>
        <p:spPr>
          <a:xfrm>
            <a:off x="10159867" y="969561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5" name="Flowchart: Connector 384"/>
          <p:cNvSpPr/>
          <p:nvPr/>
        </p:nvSpPr>
        <p:spPr>
          <a:xfrm>
            <a:off x="10167882" y="1895650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6" name="Flowchart: Connector 385"/>
          <p:cNvSpPr/>
          <p:nvPr/>
        </p:nvSpPr>
        <p:spPr>
          <a:xfrm>
            <a:off x="10178173" y="2932307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7" name="Flowchart: Connector 386"/>
          <p:cNvSpPr/>
          <p:nvPr/>
        </p:nvSpPr>
        <p:spPr>
          <a:xfrm>
            <a:off x="9946801" y="3999777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8" name="Flowchart: Connector 387"/>
          <p:cNvSpPr/>
          <p:nvPr/>
        </p:nvSpPr>
        <p:spPr>
          <a:xfrm>
            <a:off x="10429709" y="4019886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9" name="Flowchart: Connector 388"/>
          <p:cNvSpPr/>
          <p:nvPr/>
        </p:nvSpPr>
        <p:spPr>
          <a:xfrm>
            <a:off x="9943843" y="5137179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" name="Flowchart: Connector 389"/>
          <p:cNvSpPr/>
          <p:nvPr/>
        </p:nvSpPr>
        <p:spPr>
          <a:xfrm>
            <a:off x="10398515" y="514879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" name="Flowchart: Connector 390"/>
          <p:cNvSpPr/>
          <p:nvPr/>
        </p:nvSpPr>
        <p:spPr>
          <a:xfrm>
            <a:off x="10179951" y="622944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2" name="Flowchart: Connector 391"/>
          <p:cNvSpPr/>
          <p:nvPr/>
        </p:nvSpPr>
        <p:spPr>
          <a:xfrm>
            <a:off x="9897373" y="7379910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3" name="Flowchart: Connector 392"/>
          <p:cNvSpPr/>
          <p:nvPr/>
        </p:nvSpPr>
        <p:spPr>
          <a:xfrm>
            <a:off x="10351709" y="7380251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" name="Flowchart: Connector 402"/>
          <p:cNvSpPr/>
          <p:nvPr/>
        </p:nvSpPr>
        <p:spPr>
          <a:xfrm>
            <a:off x="10955803" y="3993041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" name="Flowchart: Connector 403"/>
          <p:cNvSpPr/>
          <p:nvPr/>
        </p:nvSpPr>
        <p:spPr>
          <a:xfrm>
            <a:off x="11396973" y="3984546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" name="Flowchart: Connector 404"/>
          <p:cNvSpPr/>
          <p:nvPr/>
        </p:nvSpPr>
        <p:spPr>
          <a:xfrm>
            <a:off x="11819526" y="3969766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7" name="Flowchart: Connector 406"/>
          <p:cNvSpPr/>
          <p:nvPr/>
        </p:nvSpPr>
        <p:spPr>
          <a:xfrm>
            <a:off x="12164120" y="3978494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TextBox 219"/>
          <p:cNvSpPr txBox="1"/>
          <p:nvPr/>
        </p:nvSpPr>
        <p:spPr>
          <a:xfrm>
            <a:off x="9808634" y="1440564"/>
            <a:ext cx="1010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Progress Reporting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9" name="TextBox 428"/>
          <p:cNvSpPr txBox="1"/>
          <p:nvPr/>
        </p:nvSpPr>
        <p:spPr>
          <a:xfrm>
            <a:off x="11449614" y="4361287"/>
            <a:ext cx="9327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Clinical Trial Summary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5" name="TextBox 434"/>
          <p:cNvSpPr txBox="1"/>
          <p:nvPr/>
        </p:nvSpPr>
        <p:spPr>
          <a:xfrm>
            <a:off x="10774289" y="4164738"/>
            <a:ext cx="978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Statistical Data Analysis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10685958" y="3375420"/>
            <a:ext cx="103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End of Trial Declaration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0" name="TextBox 449"/>
          <p:cNvSpPr txBox="1"/>
          <p:nvPr/>
        </p:nvSpPr>
        <p:spPr>
          <a:xfrm>
            <a:off x="9522564" y="501899"/>
            <a:ext cx="1419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Safety Reporting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9634345" y="3514829"/>
            <a:ext cx="967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MHRA Inspection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10109662" y="7587223"/>
            <a:ext cx="141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Trial does not recommence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9616138" y="5779640"/>
            <a:ext cx="123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Urgent safety measures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10751640" y="5148798"/>
            <a:ext cx="1735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Addition of new sites &amp; investigators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10102872" y="4222716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Audit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2" name="TextBox 461"/>
          <p:cNvSpPr txBox="1"/>
          <p:nvPr/>
        </p:nvSpPr>
        <p:spPr>
          <a:xfrm>
            <a:off x="9638513" y="2100985"/>
            <a:ext cx="11871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Ongoing management &amp; monitoring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83" name="Oval 482"/>
          <p:cNvSpPr/>
          <p:nvPr/>
        </p:nvSpPr>
        <p:spPr>
          <a:xfrm>
            <a:off x="9726204" y="2699443"/>
            <a:ext cx="1005404" cy="2898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24" action="ppaction://hlinkfile"/>
              </a:rPr>
              <a:t>SOP016</a:t>
            </a:r>
            <a:endParaRPr lang="en-GB" sz="1200" dirty="0"/>
          </a:p>
        </p:txBody>
      </p:sp>
      <p:sp>
        <p:nvSpPr>
          <p:cNvPr id="484" name="Oval 483"/>
          <p:cNvSpPr/>
          <p:nvPr/>
        </p:nvSpPr>
        <p:spPr>
          <a:xfrm>
            <a:off x="9749565" y="642505"/>
            <a:ext cx="1003155" cy="4350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25" action="ppaction://hlinkfile"/>
              </a:rPr>
              <a:t>SOP062</a:t>
            </a:r>
            <a:endParaRPr lang="en-GB" sz="1200" dirty="0"/>
          </a:p>
        </p:txBody>
      </p:sp>
      <p:sp>
        <p:nvSpPr>
          <p:cNvPr id="485" name="Oval 484"/>
          <p:cNvSpPr/>
          <p:nvPr/>
        </p:nvSpPr>
        <p:spPr>
          <a:xfrm>
            <a:off x="9900067" y="4352360"/>
            <a:ext cx="972182" cy="3634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26" action="ppaction://hlinkfile"/>
              </a:rPr>
              <a:t>SOP063</a:t>
            </a:r>
            <a:endParaRPr lang="en-GB" sz="1200" dirty="0"/>
          </a:p>
        </p:txBody>
      </p:sp>
      <p:sp>
        <p:nvSpPr>
          <p:cNvPr id="486" name="Oval 485"/>
          <p:cNvSpPr/>
          <p:nvPr/>
        </p:nvSpPr>
        <p:spPr>
          <a:xfrm>
            <a:off x="10740750" y="5585201"/>
            <a:ext cx="955016" cy="30851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27" action="ppaction://hlinkfile"/>
              </a:rPr>
              <a:t>SOP038</a:t>
            </a:r>
            <a:endParaRPr lang="en-GB" sz="1200" dirty="0"/>
          </a:p>
        </p:txBody>
      </p:sp>
      <p:sp>
        <p:nvSpPr>
          <p:cNvPr id="550" name="Oval 549"/>
          <p:cNvSpPr/>
          <p:nvPr/>
        </p:nvSpPr>
        <p:spPr>
          <a:xfrm>
            <a:off x="9791645" y="6403644"/>
            <a:ext cx="982644" cy="35961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  <a:hlinkClick r:id="rId28" action="ppaction://hlinkfile"/>
              </a:rPr>
              <a:t>SOP071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551" name="Oval 550"/>
          <p:cNvSpPr/>
          <p:nvPr/>
        </p:nvSpPr>
        <p:spPr>
          <a:xfrm>
            <a:off x="10586716" y="3738343"/>
            <a:ext cx="954199" cy="34014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29" action="ppaction://hlinkfile"/>
              </a:rPr>
              <a:t>SOP021</a:t>
            </a:r>
            <a:endParaRPr lang="en-GB" sz="1200" dirty="0"/>
          </a:p>
        </p:txBody>
      </p:sp>
      <p:sp>
        <p:nvSpPr>
          <p:cNvPr id="552" name="Oval 551"/>
          <p:cNvSpPr/>
          <p:nvPr/>
        </p:nvSpPr>
        <p:spPr>
          <a:xfrm>
            <a:off x="10621037" y="4700202"/>
            <a:ext cx="998220" cy="40639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30" action="ppaction://hlinkfile"/>
              </a:rPr>
              <a:t>SOP017</a:t>
            </a:r>
            <a:endParaRPr lang="en-GB" sz="1200" dirty="0"/>
          </a:p>
        </p:txBody>
      </p:sp>
      <p:cxnSp>
        <p:nvCxnSpPr>
          <p:cNvPr id="216" name="Straight Connector 215"/>
          <p:cNvCxnSpPr/>
          <p:nvPr/>
        </p:nvCxnSpPr>
        <p:spPr>
          <a:xfrm flipH="1">
            <a:off x="9681431" y="1108497"/>
            <a:ext cx="11428" cy="32403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121588" y="3131433"/>
            <a:ext cx="16561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0" name="Flowchart: Connector 419"/>
          <p:cNvSpPr/>
          <p:nvPr/>
        </p:nvSpPr>
        <p:spPr>
          <a:xfrm>
            <a:off x="13576" y="3001898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3" name="Straight Arrow Connector 282"/>
          <p:cNvCxnSpPr/>
          <p:nvPr/>
        </p:nvCxnSpPr>
        <p:spPr>
          <a:xfrm flipV="1">
            <a:off x="1777772" y="246183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V="1">
            <a:off x="1777772" y="2029790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1777772" y="3131433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V="1">
            <a:off x="1777772" y="3779505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>
            <a:off x="3433956" y="2051313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3433956" y="1619265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433956" y="539145"/>
            <a:ext cx="0" cy="10801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33956" y="539145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14076" y="539145"/>
            <a:ext cx="0" cy="439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433956" y="1259225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433956" y="2496481"/>
            <a:ext cx="0" cy="24482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433956" y="2942013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433956" y="3911489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9" name="Flowchart: Connector 408"/>
          <p:cNvSpPr/>
          <p:nvPr/>
        </p:nvSpPr>
        <p:spPr>
          <a:xfrm>
            <a:off x="3866004" y="1151213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0" name="Flowchart: Connector 409"/>
          <p:cNvSpPr/>
          <p:nvPr/>
        </p:nvSpPr>
        <p:spPr>
          <a:xfrm>
            <a:off x="3866004" y="2837757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1" name="Flowchart: Connector 410"/>
          <p:cNvSpPr/>
          <p:nvPr/>
        </p:nvSpPr>
        <p:spPr>
          <a:xfrm>
            <a:off x="3866004" y="3851259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" name="Flowchart: Connector 411"/>
          <p:cNvSpPr/>
          <p:nvPr/>
        </p:nvSpPr>
        <p:spPr>
          <a:xfrm>
            <a:off x="3866004" y="4836741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3" name="Flowchart: Connector 412"/>
          <p:cNvSpPr/>
          <p:nvPr/>
        </p:nvSpPr>
        <p:spPr>
          <a:xfrm>
            <a:off x="3525055" y="1921778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4" name="Flowchart: Connector 413"/>
          <p:cNvSpPr/>
          <p:nvPr/>
        </p:nvSpPr>
        <p:spPr>
          <a:xfrm>
            <a:off x="4200003" y="1921778"/>
            <a:ext cx="216024" cy="21602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5" name="Flowchart: Connector 414"/>
          <p:cNvSpPr/>
          <p:nvPr/>
        </p:nvSpPr>
        <p:spPr>
          <a:xfrm>
            <a:off x="2478344" y="192177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6" name="Flowchart: Connector 415"/>
          <p:cNvSpPr/>
          <p:nvPr/>
        </p:nvSpPr>
        <p:spPr>
          <a:xfrm>
            <a:off x="2966993" y="1921778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7" name="Flowchart: Connector 416"/>
          <p:cNvSpPr/>
          <p:nvPr/>
        </p:nvSpPr>
        <p:spPr>
          <a:xfrm>
            <a:off x="3866004" y="431133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8" name="Flowchart: Connector 417"/>
          <p:cNvSpPr/>
          <p:nvPr/>
        </p:nvSpPr>
        <p:spPr>
          <a:xfrm>
            <a:off x="2012887" y="1943301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9" name="Flowchart: Connector 418"/>
          <p:cNvSpPr/>
          <p:nvPr/>
        </p:nvSpPr>
        <p:spPr>
          <a:xfrm>
            <a:off x="1209530" y="3012061"/>
            <a:ext cx="216024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Flowchart: Connector 420"/>
          <p:cNvSpPr/>
          <p:nvPr/>
        </p:nvSpPr>
        <p:spPr>
          <a:xfrm>
            <a:off x="1669760" y="303118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3" name="Straight Connector 142"/>
          <p:cNvCxnSpPr/>
          <p:nvPr/>
        </p:nvCxnSpPr>
        <p:spPr>
          <a:xfrm>
            <a:off x="3340898" y="4931633"/>
            <a:ext cx="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885784" y="6371793"/>
            <a:ext cx="0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2" name="Flowchart: Connector 421"/>
          <p:cNvSpPr/>
          <p:nvPr/>
        </p:nvSpPr>
        <p:spPr>
          <a:xfrm>
            <a:off x="2931503" y="7034892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3" name="Flowchart: Connector 422"/>
          <p:cNvSpPr/>
          <p:nvPr/>
        </p:nvSpPr>
        <p:spPr>
          <a:xfrm>
            <a:off x="4082028" y="6271276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4" name="Flowchart: Connector 423"/>
          <p:cNvSpPr/>
          <p:nvPr/>
        </p:nvSpPr>
        <p:spPr>
          <a:xfrm>
            <a:off x="2804975" y="6271276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5" name="Flowchart: Connector 424"/>
          <p:cNvSpPr/>
          <p:nvPr/>
        </p:nvSpPr>
        <p:spPr>
          <a:xfrm>
            <a:off x="2120899" y="6271276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6" name="Flowchart: Connector 425"/>
          <p:cNvSpPr/>
          <p:nvPr/>
        </p:nvSpPr>
        <p:spPr>
          <a:xfrm>
            <a:off x="4232313" y="7051604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Flowchart: Alternate Process 155"/>
          <p:cNvSpPr/>
          <p:nvPr/>
        </p:nvSpPr>
        <p:spPr>
          <a:xfrm>
            <a:off x="563363" y="2942013"/>
            <a:ext cx="297396" cy="40544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</a:rPr>
              <a:t>S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428" name="Flowchart: Connector 427"/>
          <p:cNvSpPr/>
          <p:nvPr/>
        </p:nvSpPr>
        <p:spPr>
          <a:xfrm>
            <a:off x="2407679" y="4823621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TextBox 179"/>
          <p:cNvSpPr txBox="1"/>
          <p:nvPr/>
        </p:nvSpPr>
        <p:spPr>
          <a:xfrm>
            <a:off x="837697" y="3100147"/>
            <a:ext cx="117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Risk Assessment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860351" y="2910145"/>
            <a:ext cx="1097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Sponsorship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1910139" y="1128557"/>
            <a:ext cx="1472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/>
              <a:t>Funding Proposal</a:t>
            </a:r>
            <a:endParaRPr lang="en-GB" sz="1400" b="1"/>
          </a:p>
        </p:txBody>
      </p:sp>
      <p:sp>
        <p:nvSpPr>
          <p:cNvPr id="186" name="TextBox 185"/>
          <p:cNvSpPr txBox="1"/>
          <p:nvPr/>
        </p:nvSpPr>
        <p:spPr>
          <a:xfrm>
            <a:off x="976514" y="1501671"/>
            <a:ext cx="1449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R&amp;D Consultation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2398975" y="2087624"/>
            <a:ext cx="1100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Peer Review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414028" y="2104049"/>
            <a:ext cx="1191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Unique Trial No.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458818" y="4016070"/>
            <a:ext cx="1117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accent1">
                    <a:lumMod val="75000"/>
                  </a:schemeClr>
                </a:solidFill>
              </a:rPr>
              <a:t>Feasibility &amp; Investigator Selectiiu8o9on</a:t>
            </a:r>
            <a:endParaRPr lang="en-GB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442941" y="4994912"/>
            <a:ext cx="1133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chemeClr val="accent1">
                    <a:lumMod val="75000"/>
                  </a:schemeClr>
                </a:solidFill>
              </a:rPr>
              <a:t>Contracts &amp; Agreements</a:t>
            </a:r>
            <a:endParaRPr lang="en-GB" sz="1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7" name="TextBox 436"/>
          <p:cNvSpPr txBox="1"/>
          <p:nvPr/>
        </p:nvSpPr>
        <p:spPr>
          <a:xfrm>
            <a:off x="1644065" y="4988306"/>
            <a:ext cx="1886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Protocol Development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38" name="TextBox 437"/>
          <p:cNvSpPr txBox="1"/>
          <p:nvPr/>
        </p:nvSpPr>
        <p:spPr>
          <a:xfrm>
            <a:off x="2454066" y="7180145"/>
            <a:ext cx="11708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Trial Supplies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39" name="TextBox 438"/>
          <p:cNvSpPr txBox="1"/>
          <p:nvPr/>
        </p:nvSpPr>
        <p:spPr>
          <a:xfrm>
            <a:off x="3653793" y="7250916"/>
            <a:ext cx="1589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Pharmacovigilence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2315010" y="6429109"/>
            <a:ext cx="1519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Trial management &amp; monitoring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442" name="TextBox 441"/>
          <p:cNvSpPr txBox="1"/>
          <p:nvPr/>
        </p:nvSpPr>
        <p:spPr>
          <a:xfrm>
            <a:off x="900987" y="5778786"/>
            <a:ext cx="1515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GCP &amp; Serious breach reporting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3451696" y="784975"/>
            <a:ext cx="107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Trial Master File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44" name="TextBox 443"/>
          <p:cNvSpPr txBox="1"/>
          <p:nvPr/>
        </p:nvSpPr>
        <p:spPr>
          <a:xfrm>
            <a:off x="3463865" y="1635524"/>
            <a:ext cx="1100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EudraCT No.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605580" y="3012061"/>
            <a:ext cx="807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smtClean="0">
                <a:solidFill>
                  <a:srgbClr val="FF0000"/>
                </a:solidFill>
              </a:rPr>
              <a:t>Confirm Sponsor</a:t>
            </a:r>
            <a:endParaRPr lang="en-GB" sz="1400" b="1">
              <a:solidFill>
                <a:srgbClr val="FF0000"/>
              </a:solidFill>
            </a:endParaRPr>
          </a:p>
        </p:txBody>
      </p:sp>
      <p:sp>
        <p:nvSpPr>
          <p:cNvPr id="471" name="Oval 470"/>
          <p:cNvSpPr/>
          <p:nvPr/>
        </p:nvSpPr>
        <p:spPr>
          <a:xfrm>
            <a:off x="2332062" y="7404805"/>
            <a:ext cx="1641954" cy="148300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31" action="ppaction://hlinkfile"/>
              </a:rPr>
              <a:t>SOP072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32" action="ppaction://hlinkfile"/>
              </a:rPr>
              <a:t>SOP073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33" action="ppaction://hlinkfile"/>
              </a:rPr>
              <a:t>SOP074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34" action="ppaction://hlinkfile"/>
              </a:rPr>
              <a:t>SOP075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35" action="ppaction://hlinkfile"/>
              </a:rPr>
              <a:t>SOP076</a:t>
            </a:r>
            <a:endParaRPr lang="en-GB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sz="1200" dirty="0" smtClean="0">
                <a:hlinkClick r:id="rId36" action="ppaction://hlinkfile"/>
              </a:rPr>
              <a:t>SOP081</a:t>
            </a:r>
            <a:endParaRPr lang="en-GB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1200" dirty="0" smtClean="0"/>
              <a:t>SO</a:t>
            </a:r>
            <a:endParaRPr lang="en-GB" sz="1200" dirty="0"/>
          </a:p>
        </p:txBody>
      </p:sp>
      <p:sp>
        <p:nvSpPr>
          <p:cNvPr id="475" name="Oval 474"/>
          <p:cNvSpPr/>
          <p:nvPr/>
        </p:nvSpPr>
        <p:spPr>
          <a:xfrm>
            <a:off x="792939" y="3362432"/>
            <a:ext cx="950283" cy="561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37" action="ppaction://hlinkfile"/>
              </a:rPr>
              <a:t>SOP065</a:t>
            </a:r>
            <a:endParaRPr lang="en-GB" sz="1200" dirty="0"/>
          </a:p>
        </p:txBody>
      </p:sp>
      <p:sp>
        <p:nvSpPr>
          <p:cNvPr id="476" name="Oval 475"/>
          <p:cNvSpPr/>
          <p:nvPr/>
        </p:nvSpPr>
        <p:spPr>
          <a:xfrm>
            <a:off x="1910139" y="3069862"/>
            <a:ext cx="983588" cy="40281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38" action="ppaction://hlinkfile"/>
              </a:rPr>
              <a:t>SOP048</a:t>
            </a:r>
            <a:endParaRPr lang="en-GB" sz="1200" dirty="0"/>
          </a:p>
        </p:txBody>
      </p:sp>
      <p:sp>
        <p:nvSpPr>
          <p:cNvPr id="477" name="Oval 476"/>
          <p:cNvSpPr/>
          <p:nvPr/>
        </p:nvSpPr>
        <p:spPr>
          <a:xfrm>
            <a:off x="2041470" y="1372137"/>
            <a:ext cx="1052862" cy="561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39" action="ppaction://hlinkfile"/>
              </a:rPr>
              <a:t>SOP023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40" action="ppaction://hlinkfile"/>
              </a:rPr>
              <a:t>SOP009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41" action="ppaction://hlinkfile"/>
              </a:rPr>
              <a:t>SOP024</a:t>
            </a:r>
            <a:endParaRPr lang="en-GB" sz="1200" dirty="0"/>
          </a:p>
        </p:txBody>
      </p:sp>
      <p:sp>
        <p:nvSpPr>
          <p:cNvPr id="478" name="Oval 477"/>
          <p:cNvSpPr/>
          <p:nvPr/>
        </p:nvSpPr>
        <p:spPr>
          <a:xfrm>
            <a:off x="994011" y="6220121"/>
            <a:ext cx="1066521" cy="561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42" action="ppaction://hlinkfile"/>
              </a:rPr>
              <a:t>SOP050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43" action="ppaction://hlinkfile"/>
              </a:rPr>
              <a:t>SOP051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44" action="ppaction://hlinkfile"/>
              </a:rPr>
              <a:t>SOP052</a:t>
            </a:r>
            <a:endParaRPr lang="en-GB" sz="1200" dirty="0"/>
          </a:p>
        </p:txBody>
      </p:sp>
      <p:sp>
        <p:nvSpPr>
          <p:cNvPr id="479" name="Oval 478"/>
          <p:cNvSpPr/>
          <p:nvPr/>
        </p:nvSpPr>
        <p:spPr>
          <a:xfrm>
            <a:off x="2506037" y="6750664"/>
            <a:ext cx="1024613" cy="3748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45" action="ppaction://hlinkfile"/>
              </a:rPr>
              <a:t>SOP009</a:t>
            </a:r>
            <a:endParaRPr lang="en-GB" sz="1200" dirty="0"/>
          </a:p>
        </p:txBody>
      </p:sp>
      <p:sp>
        <p:nvSpPr>
          <p:cNvPr id="480" name="Oval 479"/>
          <p:cNvSpPr/>
          <p:nvPr/>
        </p:nvSpPr>
        <p:spPr>
          <a:xfrm>
            <a:off x="1991866" y="5184102"/>
            <a:ext cx="1047649" cy="4229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46" action="ppaction://hlinkfile"/>
              </a:rPr>
              <a:t>SOP018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47" action="ppaction://hlinkfile"/>
              </a:rPr>
              <a:t>SOP019</a:t>
            </a:r>
            <a:endParaRPr lang="en-GB" sz="1200" dirty="0"/>
          </a:p>
        </p:txBody>
      </p:sp>
      <p:sp>
        <p:nvSpPr>
          <p:cNvPr id="481" name="Oval 480"/>
          <p:cNvSpPr/>
          <p:nvPr/>
        </p:nvSpPr>
        <p:spPr>
          <a:xfrm>
            <a:off x="3467682" y="5395596"/>
            <a:ext cx="1030225" cy="51223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48" action="ppaction://hlinkfile"/>
              </a:rPr>
              <a:t>SOP066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49" action="ppaction://hlinkfile"/>
              </a:rPr>
              <a:t>SOP024</a:t>
            </a:r>
            <a:endParaRPr lang="en-GB" sz="1200" dirty="0"/>
          </a:p>
        </p:txBody>
      </p:sp>
      <p:sp>
        <p:nvSpPr>
          <p:cNvPr id="482" name="Oval 481"/>
          <p:cNvSpPr/>
          <p:nvPr/>
        </p:nvSpPr>
        <p:spPr>
          <a:xfrm>
            <a:off x="3957370" y="7504937"/>
            <a:ext cx="954433" cy="62417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hlinkClick r:id="rId50" action="ppaction://hlinkfile"/>
              </a:rPr>
              <a:t>SOP012</a:t>
            </a:r>
            <a:endParaRPr lang="en-GB" sz="1200" dirty="0" smtClean="0"/>
          </a:p>
          <a:p>
            <a:pPr algn="ctr"/>
            <a:r>
              <a:rPr lang="en-GB" sz="1200" dirty="0" smtClean="0">
                <a:hlinkClick r:id="rId51" action="ppaction://hlinkfile"/>
              </a:rPr>
              <a:t>SOP069</a:t>
            </a:r>
            <a:endParaRPr lang="en-GB" sz="1200" dirty="0">
              <a:hlinkClick r:id="rId52"/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  <a:hlinkClick r:id="rId53" action="ppaction://hlinkfile"/>
              </a:rPr>
              <a:t>SOP079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3480029" y="4617081"/>
            <a:ext cx="1030225" cy="31656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70C0"/>
                </a:solidFill>
                <a:hlinkClick r:id="rId54" action="ppaction://hlinkfile"/>
              </a:rPr>
              <a:t>SOP015</a:t>
            </a:r>
            <a:endParaRPr lang="en-GB" sz="1200" dirty="0">
              <a:solidFill>
                <a:srgbClr val="0070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8240" y="7848833"/>
            <a:ext cx="1792292" cy="1372425"/>
            <a:chOff x="97865" y="7507971"/>
            <a:chExt cx="1792292" cy="1696822"/>
          </a:xfrm>
        </p:grpSpPr>
        <p:sp>
          <p:nvSpPr>
            <p:cNvPr id="174" name="Rectangle 173"/>
            <p:cNvSpPr/>
            <p:nvPr/>
          </p:nvSpPr>
          <p:spPr>
            <a:xfrm>
              <a:off x="97865" y="7731127"/>
              <a:ext cx="1792292" cy="14721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hlinkClick r:id="rId55" action="ppaction://hlinkfile"/>
                </a:rPr>
                <a:t>SOP077</a:t>
              </a:r>
              <a:endParaRPr lang="en-GB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1400" u="sng" dirty="0" smtClean="0">
                  <a:solidFill>
                    <a:schemeClr val="tx1"/>
                  </a:solidFill>
                  <a:hlinkClick r:id="rId56" action="ppaction://hlinkfile"/>
                </a:rPr>
                <a:t>SOP078</a:t>
              </a:r>
              <a:endParaRPr lang="en-GB" sz="1400" u="sng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1400" dirty="0" smtClean="0">
                  <a:solidFill>
                    <a:schemeClr val="tx1"/>
                  </a:solidFill>
                  <a:hlinkClick r:id="rId57" action="ppaction://hlinkfile"/>
                </a:rPr>
                <a:t>SOP080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417645" y="7664231"/>
              <a:ext cx="1458348" cy="3805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smtClean="0"/>
                <a:t>Data Managment</a:t>
              </a:r>
              <a:endParaRPr lang="en-GB" sz="14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9600" y="7507971"/>
              <a:ext cx="1630751" cy="16968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5" name="Flowchart: Connector 394"/>
          <p:cNvSpPr/>
          <p:nvPr/>
        </p:nvSpPr>
        <p:spPr>
          <a:xfrm>
            <a:off x="9159894" y="398611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956563" y="56630"/>
            <a:ext cx="1841499" cy="25031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5642967" y="7353804"/>
            <a:ext cx="2682421" cy="2149075"/>
            <a:chOff x="5483740" y="7338041"/>
            <a:chExt cx="2682421" cy="2149075"/>
          </a:xfrm>
        </p:grpSpPr>
        <p:grpSp>
          <p:nvGrpSpPr>
            <p:cNvPr id="2" name="Group 1"/>
            <p:cNvGrpSpPr/>
            <p:nvPr/>
          </p:nvGrpSpPr>
          <p:grpSpPr>
            <a:xfrm>
              <a:off x="5483740" y="7338041"/>
              <a:ext cx="2682421" cy="2149075"/>
              <a:chOff x="5483740" y="7338041"/>
              <a:chExt cx="2682421" cy="214907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605951" y="7338041"/>
                <a:ext cx="229093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u="sng" smtClean="0"/>
                  <a:t>Key to Symbols</a:t>
                </a:r>
              </a:p>
              <a:p>
                <a:r>
                  <a:rPr lang="en-GB" sz="1100" smtClean="0"/>
                  <a:t>Demonstrates processes that can be done in parallel</a:t>
                </a:r>
              </a:p>
              <a:p>
                <a:r>
                  <a:rPr lang="en-GB" sz="1100" smtClean="0"/>
                  <a:t>Demonstrates that not all processes will apply to all trials</a:t>
                </a:r>
              </a:p>
              <a:p>
                <a:endParaRPr lang="en-GB" sz="1200"/>
              </a:p>
              <a:p>
                <a:endParaRPr lang="en-GB" sz="120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83740" y="9071618"/>
                <a:ext cx="83769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50" u="sng" smtClean="0"/>
                  <a:t>Relevant to all trials</a:t>
                </a:r>
                <a:endParaRPr lang="en-GB" sz="1050" u="sng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6781109" y="7835765"/>
                <a:ext cx="439461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953335" y="8139666"/>
                <a:ext cx="696930" cy="0"/>
              </a:xfrm>
              <a:prstGeom prst="line">
                <a:avLst/>
              </a:prstGeom>
              <a:ln w="381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TextBox 224"/>
              <p:cNvSpPr txBox="1"/>
              <p:nvPr/>
            </p:nvSpPr>
            <p:spPr>
              <a:xfrm>
                <a:off x="5504258" y="8247002"/>
                <a:ext cx="817179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50" u="sng" smtClean="0"/>
                  <a:t>Specific for trials within Directive’s scope</a:t>
                </a:r>
                <a:endParaRPr lang="en-GB" sz="1050" u="sng"/>
              </a:p>
            </p:txBody>
          </p:sp>
          <p:sp>
            <p:nvSpPr>
              <p:cNvPr id="221" name="Flowchart: Connector 220"/>
              <p:cNvSpPr/>
              <p:nvPr/>
            </p:nvSpPr>
            <p:spPr>
              <a:xfrm>
                <a:off x="7033004" y="9194592"/>
                <a:ext cx="214783" cy="204538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2" name="Flowchart: Connector 221"/>
              <p:cNvSpPr/>
              <p:nvPr/>
            </p:nvSpPr>
            <p:spPr>
              <a:xfrm>
                <a:off x="6407201" y="9194592"/>
                <a:ext cx="214783" cy="204538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Flowchart: Connector 222"/>
              <p:cNvSpPr/>
              <p:nvPr/>
            </p:nvSpPr>
            <p:spPr>
              <a:xfrm>
                <a:off x="7650265" y="9194592"/>
                <a:ext cx="214783" cy="204538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4" name="Flowchart: Connector 223"/>
              <p:cNvSpPr/>
              <p:nvPr/>
            </p:nvSpPr>
            <p:spPr>
              <a:xfrm>
                <a:off x="7001553" y="8648306"/>
                <a:ext cx="214783" cy="204538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6213640" y="8207981"/>
                <a:ext cx="7113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50" u="sng" smtClean="0"/>
                  <a:t>Standard Process</a:t>
                </a:r>
                <a:endParaRPr lang="en-GB" sz="1050" u="sng"/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6722111" y="8233939"/>
                <a:ext cx="97429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50" u="sng" smtClean="0"/>
                  <a:t>Legal Requirement</a:t>
                </a:r>
                <a:endParaRPr lang="en-GB" sz="1050" u="sng"/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7485864" y="8234760"/>
                <a:ext cx="680297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50" u="sng" smtClean="0"/>
                  <a:t>Good Practice</a:t>
                </a:r>
                <a:endParaRPr lang="en-GB" sz="1050" u="sng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554819" y="7374028"/>
                <a:ext cx="2524321" cy="21130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250250" y="8256984"/>
              <a:ext cx="6534" cy="12301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554819" y="8256984"/>
              <a:ext cx="254861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5714045" y="9152667"/>
            <a:ext cx="25243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243</Words>
  <Application>Microsoft Office PowerPoint</Application>
  <PresentationFormat>A3 Paper (297x420 mm)</PresentationFormat>
  <Paragraphs>115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Papworth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Kalinowski Alfie</dc:creator>
  <cp:lastModifiedBy>Doel Allison</cp:lastModifiedBy>
  <cp:revision>147</cp:revision>
  <cp:lastPrinted>2017-06-01T13:05:42Z</cp:lastPrinted>
  <dcterms:created xsi:type="dcterms:W3CDTF">2015-12-17T15:05:55Z</dcterms:created>
  <dcterms:modified xsi:type="dcterms:W3CDTF">2019-10-24T09:27:56Z</dcterms:modified>
</cp:coreProperties>
</file>